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289" r:id="rId3"/>
    <p:sldId id="260" r:id="rId4"/>
    <p:sldId id="262" r:id="rId5"/>
    <p:sldId id="277" r:id="rId6"/>
    <p:sldId id="282" r:id="rId7"/>
    <p:sldId id="281" r:id="rId8"/>
    <p:sldId id="265" r:id="rId9"/>
    <p:sldId id="269" r:id="rId10"/>
    <p:sldId id="286" r:id="rId11"/>
    <p:sldId id="268" r:id="rId12"/>
    <p:sldId id="279" r:id="rId13"/>
    <p:sldId id="285" r:id="rId14"/>
    <p:sldId id="263" r:id="rId15"/>
    <p:sldId id="287" r:id="rId16"/>
    <p:sldId id="288" r:id="rId17"/>
    <p:sldId id="274" r:id="rId18"/>
    <p:sldId id="272" r:id="rId19"/>
    <p:sldId id="280" r:id="rId20"/>
    <p:sldId id="284" r:id="rId21"/>
    <p:sldId id="292" r:id="rId22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2A2A2"/>
    <a:srgbClr val="2C2C2C"/>
    <a:srgbClr val="BF8165"/>
    <a:srgbClr val="D8954C"/>
    <a:srgbClr val="ED8137"/>
    <a:srgbClr val="6D6D6D"/>
    <a:srgbClr val="CD9469"/>
    <a:srgbClr val="D1BC65"/>
    <a:srgbClr val="F9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21" autoAdjust="0"/>
    <p:restoredTop sz="94668" autoAdjust="0"/>
  </p:normalViewPr>
  <p:slideViewPr>
    <p:cSldViewPr snapToGrid="0">
      <p:cViewPr varScale="1">
        <p:scale>
          <a:sx n="97" d="100"/>
          <a:sy n="97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29511D2-E4E1-559F-C574-FF6FED5AC5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BA20B27-DC63-DDB8-23A2-A93EDE43694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B38CC13-34D7-4806-AC7D-B555F520D90F}" type="datetimeFigureOut">
              <a:rPr lang="fr-FR"/>
              <a:pPr>
                <a:defRPr/>
              </a:pPr>
              <a:t>23/01/2023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2F8748F4-C138-4B8E-A577-02E9E55D3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5B5F934E-E662-A4B5-987F-B6038DB3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532023-CABE-C561-B914-5C6458422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73FDFB-92BE-83F8-6AEE-E2F18FFE2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82BAE39-BEA1-417C-A756-F27F907C72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ce réservé de l'image des diapositives 1">
            <a:extLst>
              <a:ext uri="{FF2B5EF4-FFF2-40B4-BE49-F238E27FC236}">
                <a16:creationId xmlns:a16="http://schemas.microsoft.com/office/drawing/2014/main" id="{9BBAEF45-A452-4507-05EC-C9EF439E3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Espace réservé des notes 2">
            <a:extLst>
              <a:ext uri="{FF2B5EF4-FFF2-40B4-BE49-F238E27FC236}">
                <a16:creationId xmlns:a16="http://schemas.microsoft.com/office/drawing/2014/main" id="{5BEBA043-B79A-FC2D-A25A-E669A76CF8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7172" name="Espace réservé du numéro de diapositive 3">
            <a:extLst>
              <a:ext uri="{FF2B5EF4-FFF2-40B4-BE49-F238E27FC236}">
                <a16:creationId xmlns:a16="http://schemas.microsoft.com/office/drawing/2014/main" id="{B0872341-7F6F-9CC6-0C84-F59E833A26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2A9BC34-6241-4A22-B7AD-973EBAFB5A93}" type="slidenum">
              <a:rPr lang="fr-FR" altLang="fr-FR" smtClean="0"/>
              <a:pPr/>
              <a:t>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e l'image des diapositives 1">
            <a:extLst>
              <a:ext uri="{FF2B5EF4-FFF2-40B4-BE49-F238E27FC236}">
                <a16:creationId xmlns:a16="http://schemas.microsoft.com/office/drawing/2014/main" id="{711C1017-A91D-22BF-D899-CA74F218B6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ce réservé des notes 2">
            <a:extLst>
              <a:ext uri="{FF2B5EF4-FFF2-40B4-BE49-F238E27FC236}">
                <a16:creationId xmlns:a16="http://schemas.microsoft.com/office/drawing/2014/main" id="{F7E8D83A-F06A-A39E-968D-5E43D5DBBB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11268" name="Espace réservé du numéro de diapositive 3">
            <a:extLst>
              <a:ext uri="{FF2B5EF4-FFF2-40B4-BE49-F238E27FC236}">
                <a16:creationId xmlns:a16="http://schemas.microsoft.com/office/drawing/2014/main" id="{566CFA72-54D2-AC4E-634C-B40932AF35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421DBEA-A865-4337-ADFF-C3F75D814E4C}" type="slidenum">
              <a:rPr lang="fr-FR" altLang="fr-FR" smtClean="0"/>
              <a:pPr/>
              <a:t>5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2BAE39-BEA1-417C-A756-F27F907C72CA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02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e l'image des diapositives 1">
            <a:extLst>
              <a:ext uri="{FF2B5EF4-FFF2-40B4-BE49-F238E27FC236}">
                <a16:creationId xmlns:a16="http://schemas.microsoft.com/office/drawing/2014/main" id="{D3898F6D-4593-8C09-4FB0-5DDF89B25F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Espace réservé des notes 2">
            <a:extLst>
              <a:ext uri="{FF2B5EF4-FFF2-40B4-BE49-F238E27FC236}">
                <a16:creationId xmlns:a16="http://schemas.microsoft.com/office/drawing/2014/main" id="{7B06A2A3-FB76-9F3E-B61B-D050216152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23556" name="Espace réservé du numéro de diapositive 3">
            <a:extLst>
              <a:ext uri="{FF2B5EF4-FFF2-40B4-BE49-F238E27FC236}">
                <a16:creationId xmlns:a16="http://schemas.microsoft.com/office/drawing/2014/main" id="{AD645083-3C14-55EA-0BEA-F7D69487E6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1157C7B-C827-46D3-BA1B-934A5062658C}" type="slidenum">
              <a:rPr lang="fr-FR" altLang="fr-FR" smtClean="0"/>
              <a:pPr/>
              <a:t>16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ce réservé de l'image des diapositives 1">
            <a:extLst>
              <a:ext uri="{FF2B5EF4-FFF2-40B4-BE49-F238E27FC236}">
                <a16:creationId xmlns:a16="http://schemas.microsoft.com/office/drawing/2014/main" id="{90BCAC26-5B62-E9E3-8953-E136CB9989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ce réservé des notes 2">
            <a:extLst>
              <a:ext uri="{FF2B5EF4-FFF2-40B4-BE49-F238E27FC236}">
                <a16:creationId xmlns:a16="http://schemas.microsoft.com/office/drawing/2014/main" id="{610D6BF9-D2BD-830D-1FAD-AC3F394A57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27652" name="Espace réservé du numéro de diapositive 3">
            <a:extLst>
              <a:ext uri="{FF2B5EF4-FFF2-40B4-BE49-F238E27FC236}">
                <a16:creationId xmlns:a16="http://schemas.microsoft.com/office/drawing/2014/main" id="{52CBD746-E093-5F29-532B-A33B05996A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5201556-8972-4883-B7D6-3DFD906FACA4}" type="slidenum">
              <a:rPr lang="fr-FR" altLang="fr-FR" smtClean="0"/>
              <a:pPr/>
              <a:t>19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ce réservé de l'image des diapositives 1">
            <a:extLst>
              <a:ext uri="{FF2B5EF4-FFF2-40B4-BE49-F238E27FC236}">
                <a16:creationId xmlns:a16="http://schemas.microsoft.com/office/drawing/2014/main" id="{DB0A481C-E7BA-184A-279F-C1A98C5D3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Espace réservé des notes 2">
            <a:extLst>
              <a:ext uri="{FF2B5EF4-FFF2-40B4-BE49-F238E27FC236}">
                <a16:creationId xmlns:a16="http://schemas.microsoft.com/office/drawing/2014/main" id="{AED06FF3-A0E2-F018-C9E8-C6A6B5610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29700" name="Espace réservé du numéro de diapositive 3">
            <a:extLst>
              <a:ext uri="{FF2B5EF4-FFF2-40B4-BE49-F238E27FC236}">
                <a16:creationId xmlns:a16="http://schemas.microsoft.com/office/drawing/2014/main" id="{7D847860-2D28-BC90-1831-244AAD235A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49B6E2A-AB29-4CD5-AE67-57A59F379158}" type="slidenum">
              <a:rPr lang="fr-FR" altLang="fr-FR" smtClean="0"/>
              <a:pPr/>
              <a:t>20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e l'image des diapositives 1">
            <a:extLst>
              <a:ext uri="{FF2B5EF4-FFF2-40B4-BE49-F238E27FC236}">
                <a16:creationId xmlns:a16="http://schemas.microsoft.com/office/drawing/2014/main" id="{F078532D-B956-1335-40D7-75C40442A1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Espace réservé des notes 2">
            <a:extLst>
              <a:ext uri="{FF2B5EF4-FFF2-40B4-BE49-F238E27FC236}">
                <a16:creationId xmlns:a16="http://schemas.microsoft.com/office/drawing/2014/main" id="{46FDEB55-69FE-CDC2-D72B-909232B48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/>
          </a:p>
        </p:txBody>
      </p:sp>
      <p:sp>
        <p:nvSpPr>
          <p:cNvPr id="31748" name="Espace réservé du numéro de diapositive 3">
            <a:extLst>
              <a:ext uri="{FF2B5EF4-FFF2-40B4-BE49-F238E27FC236}">
                <a16:creationId xmlns:a16="http://schemas.microsoft.com/office/drawing/2014/main" id="{BFB14C08-5AE1-A92D-1FBB-0BD4CF597B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CA8250-8CDD-4E84-89A5-5448F6BC3D50}" type="slidenum">
              <a:rPr lang="fr-FR" altLang="fr-FR" smtClean="0"/>
              <a:pPr/>
              <a:t>21</a:t>
            </a:fld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8AEC416F-9BF9-62CF-EE79-97231CC98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B3B6550C-BA88-4CC5-8C10-9FD015F255A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415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9270627F-60B6-5DED-7843-84F37F0C8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8F540F0-F506-4A1D-9202-CA16DDA7B6D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203315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90B982-52CD-4E47-BF90-7200ED023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213" y="6492875"/>
            <a:ext cx="458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188EC69-C435-4BC7-8A6F-B1163849F543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5.png"/><Relationship Id="rId12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microsoft.com/office/2007/relationships/hdphoto" Target="../media/hdphoto4.wdp"/><Relationship Id="rId9" Type="http://schemas.openxmlformats.org/officeDocument/2006/relationships/image" Target="../media/image79.png"/><Relationship Id="rId1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emf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20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0" Type="http://schemas.openxmlformats.org/officeDocument/2006/relationships/image" Target="../media/image3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94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1.png"/><Relationship Id="rId3" Type="http://schemas.openxmlformats.org/officeDocument/2006/relationships/image" Target="../media/image5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09.png"/><Relationship Id="rId5" Type="http://schemas.openxmlformats.org/officeDocument/2006/relationships/image" Target="../media/image105.png"/><Relationship Id="rId15" Type="http://schemas.openxmlformats.org/officeDocument/2006/relationships/image" Target="../media/image113.png"/><Relationship Id="rId10" Type="http://schemas.microsoft.com/office/2007/relationships/hdphoto" Target="../media/hdphoto6.wdp"/><Relationship Id="rId4" Type="http://schemas.openxmlformats.org/officeDocument/2006/relationships/image" Target="../media/image20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5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23.png"/><Relationship Id="rId5" Type="http://schemas.openxmlformats.org/officeDocument/2006/relationships/image" Target="../media/image116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emf"/><Relationship Id="rId4" Type="http://schemas.openxmlformats.org/officeDocument/2006/relationships/image" Target="../media/image2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9AC9B0-3FC2-041D-157D-CF3115E613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4000">
                <a:schemeClr val="accent2">
                  <a:lumMod val="45000"/>
                  <a:lumOff val="55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5123" name="Image 4">
            <a:extLst>
              <a:ext uri="{FF2B5EF4-FFF2-40B4-BE49-F238E27FC236}">
                <a16:creationId xmlns:a16="http://schemas.microsoft.com/office/drawing/2014/main" id="{FACC31DB-0FFB-A40B-5779-6BACF47A450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2016125"/>
            <a:ext cx="10158412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01BD1B-FFB2-BA41-E5EC-6D62E7C5FC37}"/>
              </a:ext>
            </a:extLst>
          </p:cNvPr>
          <p:cNvSpPr/>
          <p:nvPr/>
        </p:nvSpPr>
        <p:spPr>
          <a:xfrm>
            <a:off x="0" y="104987"/>
            <a:ext cx="12192000" cy="22724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ts val="8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Réalisez le cadrage</a:t>
            </a:r>
          </a:p>
          <a:p>
            <a:pPr algn="ctr" eaLnBrk="1" fontAlgn="auto" hangingPunct="1">
              <a:lnSpc>
                <a:spcPts val="8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</a:rPr>
              <a:t>d’un projet 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B0863-FFB5-DEC2-B536-EF9BDBDECF84}"/>
              </a:ext>
            </a:extLst>
          </p:cNvPr>
          <p:cNvSpPr/>
          <p:nvPr/>
        </p:nvSpPr>
        <p:spPr>
          <a:xfrm>
            <a:off x="115888" y="6632575"/>
            <a:ext cx="4446587" cy="120650"/>
          </a:xfrm>
          <a:prstGeom prst="rect">
            <a:avLst/>
          </a:prstGeom>
          <a:solidFill>
            <a:srgbClr val="ED81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26" name="ZoneTexte 3">
            <a:extLst>
              <a:ext uri="{FF2B5EF4-FFF2-40B4-BE49-F238E27FC236}">
                <a16:creationId xmlns:a16="http://schemas.microsoft.com/office/drawing/2014/main" id="{98B3842C-C31F-FCB6-80C5-9E4DFB860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795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fr-FR" altLang="fr-FR" i="1" dirty="0">
                <a:solidFill>
                  <a:schemeClr val="bg1"/>
                </a:solidFill>
              </a:rPr>
              <a:t>Sylvie Buteux - Formation Ingénieur IA - Projet 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e 1">
            <a:extLst>
              <a:ext uri="{FF2B5EF4-FFF2-40B4-BE49-F238E27FC236}">
                <a16:creationId xmlns:a16="http://schemas.microsoft.com/office/drawing/2014/main" id="{A84C57D8-031B-2E6C-F6E0-4751FDDD680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6763" cy="6858000"/>
            <a:chOff x="0" y="0"/>
            <a:chExt cx="121968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1D5202-2859-DB5B-91B7-F195BED36D2F}"/>
                </a:ext>
              </a:extLst>
            </p:cNvPr>
            <p:cNvSpPr/>
            <p:nvPr/>
          </p:nvSpPr>
          <p:spPr>
            <a:xfrm>
              <a:off x="0" y="0"/>
              <a:ext cx="1882781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  <p:pic>
          <p:nvPicPr>
            <p:cNvPr id="16402" name="Image 8">
              <a:extLst>
                <a:ext uri="{FF2B5EF4-FFF2-40B4-BE49-F238E27FC236}">
                  <a16:creationId xmlns:a16="http://schemas.microsoft.com/office/drawing/2014/main" id="{DEE7D3D7-DD90-4F15-40B1-ED8C4CE8C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3" name="Image 16">
              <a:extLst>
                <a:ext uri="{FF2B5EF4-FFF2-40B4-BE49-F238E27FC236}">
                  <a16:creationId xmlns:a16="http://schemas.microsoft.com/office/drawing/2014/main" id="{B77CB66B-C3EE-BA01-19EE-79DB34601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D569A5-CB83-C1C3-9955-0829B3AA946A}"/>
                </a:ext>
              </a:extLst>
            </p:cNvPr>
            <p:cNvSpPr/>
            <p:nvPr/>
          </p:nvSpPr>
          <p:spPr>
            <a:xfrm>
              <a:off x="1911356" y="0"/>
              <a:ext cx="10285444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06ED4D-870C-AE6A-8747-49EEFE237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175229-7330-4594-BD1D-E2E806BADDCF}" type="slidenum">
              <a:rPr lang="fr-FR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5B366A-79AA-C054-8C4C-A1DB04AF1402}"/>
              </a:ext>
            </a:extLst>
          </p:cNvPr>
          <p:cNvSpPr/>
          <p:nvPr/>
        </p:nvSpPr>
        <p:spPr>
          <a:xfrm>
            <a:off x="2952000" y="384475"/>
            <a:ext cx="2541914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Les indicateurs</a:t>
            </a:r>
          </a:p>
        </p:txBody>
      </p:sp>
      <p:grpSp>
        <p:nvGrpSpPr>
          <p:cNvPr id="16389" name="Groupe 5">
            <a:extLst>
              <a:ext uri="{FF2B5EF4-FFF2-40B4-BE49-F238E27FC236}">
                <a16:creationId xmlns:a16="http://schemas.microsoft.com/office/drawing/2014/main" id="{EB369FC4-DD36-FD5D-E564-41FA2CC981CA}"/>
              </a:ext>
            </a:extLst>
          </p:cNvPr>
          <p:cNvGrpSpPr>
            <a:grpSpLocks/>
          </p:cNvGrpSpPr>
          <p:nvPr/>
        </p:nvGrpSpPr>
        <p:grpSpPr bwMode="auto">
          <a:xfrm>
            <a:off x="2232025" y="1260475"/>
            <a:ext cx="10396538" cy="5219700"/>
            <a:chOff x="2232000" y="1260000"/>
            <a:chExt cx="10396700" cy="522000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247B9D60-1866-B20E-31E5-EB85A359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</a:blip>
            <a:stretch>
              <a:fillRect/>
            </a:stretch>
          </p:blipFill>
          <p:spPr>
            <a:xfrm>
              <a:off x="3769439" y="2261421"/>
              <a:ext cx="7076039" cy="3624310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16391" name="Groupe 4">
              <a:extLst>
                <a:ext uri="{FF2B5EF4-FFF2-40B4-BE49-F238E27FC236}">
                  <a16:creationId xmlns:a16="http://schemas.microsoft.com/office/drawing/2014/main" id="{B9442F50-2817-2DF1-5C0E-2BC9A9A768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32000" y="1404000"/>
              <a:ext cx="1234557" cy="5076000"/>
              <a:chOff x="1927394" y="1435086"/>
              <a:chExt cx="1298053" cy="5337061"/>
            </a:xfrm>
          </p:grpSpPr>
          <p:pic>
            <p:nvPicPr>
              <p:cNvPr id="16393" name="Image 9">
                <a:extLst>
                  <a:ext uri="{FF2B5EF4-FFF2-40B4-BE49-F238E27FC236}">
                    <a16:creationId xmlns:a16="http://schemas.microsoft.com/office/drawing/2014/main" id="{3CE35EE1-5912-9F84-E83A-7E5DFBD747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4861" y="1435086"/>
                <a:ext cx="427138" cy="427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94" name="Image 11">
                <a:extLst>
                  <a:ext uri="{FF2B5EF4-FFF2-40B4-BE49-F238E27FC236}">
                    <a16:creationId xmlns:a16="http://schemas.microsoft.com/office/drawing/2014/main" id="{2B93F6D1-A813-3C72-C35D-B5F7890134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394" y="2109600"/>
                <a:ext cx="1294605" cy="340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95" name="Image 14">
                <a:extLst>
                  <a:ext uri="{FF2B5EF4-FFF2-40B4-BE49-F238E27FC236}">
                    <a16:creationId xmlns:a16="http://schemas.microsoft.com/office/drawing/2014/main" id="{5F47BE47-6A53-F186-10E9-7A49B64E41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8274" y="2682000"/>
                <a:ext cx="473725" cy="418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96" name="Image 20">
                <a:extLst>
                  <a:ext uri="{FF2B5EF4-FFF2-40B4-BE49-F238E27FC236}">
                    <a16:creationId xmlns:a16="http://schemas.microsoft.com/office/drawing/2014/main" id="{098592D2-6C89-7CFE-89B5-D7BAAD144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2909" y="3317927"/>
                <a:ext cx="519090" cy="50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97" name="Image 16">
                <a:extLst>
                  <a:ext uri="{FF2B5EF4-FFF2-40B4-BE49-F238E27FC236}">
                    <a16:creationId xmlns:a16="http://schemas.microsoft.com/office/drawing/2014/main" id="{50BB97D5-68ED-EDB9-685F-7EA9CCE32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5565" y="4032000"/>
                <a:ext cx="466611" cy="46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98" name="Image 23">
                <a:extLst>
                  <a:ext uri="{FF2B5EF4-FFF2-40B4-BE49-F238E27FC236}">
                    <a16:creationId xmlns:a16="http://schemas.microsoft.com/office/drawing/2014/main" id="{319FB22A-2701-9E65-8653-D285582C76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8592" y="4752000"/>
                <a:ext cx="513407" cy="50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99" name="Image 25">
                <a:extLst>
                  <a:ext uri="{FF2B5EF4-FFF2-40B4-BE49-F238E27FC236}">
                    <a16:creationId xmlns:a16="http://schemas.microsoft.com/office/drawing/2014/main" id="{D66D0395-5652-C2D9-F71E-0F6EB66B2F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2292" y="5508000"/>
                <a:ext cx="493155" cy="493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0" name="Image 27">
                <a:extLst>
                  <a:ext uri="{FF2B5EF4-FFF2-40B4-BE49-F238E27FC236}">
                    <a16:creationId xmlns:a16="http://schemas.microsoft.com/office/drawing/2014/main" id="{4BE920BE-70A3-DE71-5D7E-F0F8893E6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8700" y="6174902"/>
                <a:ext cx="623299" cy="597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B59E899-047C-8603-0092-3EB1AE42FBC8}"/>
                </a:ext>
              </a:extLst>
            </p:cNvPr>
            <p:cNvSpPr txBox="1"/>
            <p:nvPr/>
          </p:nvSpPr>
          <p:spPr>
            <a:xfrm>
              <a:off x="3725861" y="1260000"/>
              <a:ext cx="8902839" cy="52041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6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300" b="1" dirty="0">
                  <a:latin typeface="+mn-lt"/>
                </a:rPr>
                <a:t>Nombre de téléchargements de l’application</a:t>
              </a:r>
            </a:p>
            <a:p>
              <a:pPr eaLnBrk="1" fontAlgn="auto" hangingPunct="1">
                <a:lnSpc>
                  <a:spcPct val="16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300" b="1" dirty="0">
                  <a:latin typeface="+mn-lt"/>
                </a:rPr>
                <a:t> Nombre de créations de compte</a:t>
              </a:r>
            </a:p>
            <a:p>
              <a:pPr eaLnBrk="1" fontAlgn="auto" hangingPunct="1">
                <a:lnSpc>
                  <a:spcPct val="16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300" b="1" dirty="0">
                  <a:latin typeface="+mn-lt"/>
                </a:rPr>
                <a:t>Nombre de connexions</a:t>
              </a:r>
            </a:p>
            <a:p>
              <a:pPr eaLnBrk="1" fontAlgn="auto" hangingPunct="1">
                <a:lnSpc>
                  <a:spcPct val="16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300" b="1" dirty="0">
                  <a:latin typeface="+mn-lt"/>
                </a:rPr>
                <a:t>Nombre de clics sur les articles</a:t>
              </a:r>
            </a:p>
            <a:p>
              <a:pPr eaLnBrk="1" fontAlgn="auto" hangingPunct="1">
                <a:lnSpc>
                  <a:spcPct val="16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300" b="1" dirty="0">
                  <a:latin typeface="+mn-lt"/>
                </a:rPr>
                <a:t>Nombre de Likes</a:t>
              </a:r>
            </a:p>
            <a:p>
              <a:pPr eaLnBrk="1" fontAlgn="auto" hangingPunct="1">
                <a:lnSpc>
                  <a:spcPct val="16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300" b="1" dirty="0">
                  <a:latin typeface="+mn-lt"/>
                </a:rPr>
                <a:t>Nombre d’articles achetés</a:t>
              </a:r>
            </a:p>
            <a:p>
              <a:pPr eaLnBrk="1" fontAlgn="auto" hangingPunct="1">
                <a:lnSpc>
                  <a:spcPct val="16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300" b="1" dirty="0">
                  <a:latin typeface="+mn-lt"/>
                </a:rPr>
                <a:t>Satisfaction client : retours pour remboursement et notes</a:t>
              </a:r>
            </a:p>
            <a:p>
              <a:pPr eaLnBrk="1" fontAlgn="auto" hangingPunct="1">
                <a:lnSpc>
                  <a:spcPct val="20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300" b="1" dirty="0">
                  <a:latin typeface="+mn-lt"/>
                </a:rPr>
                <a:t>Suivi du chiffre d’affaire et des coûts globaux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DC22C08-DB4D-9FCB-9F6F-C5692BF98B1D}"/>
              </a:ext>
            </a:extLst>
          </p:cNvPr>
          <p:cNvSpPr/>
          <p:nvPr/>
        </p:nvSpPr>
        <p:spPr bwMode="auto">
          <a:xfrm>
            <a:off x="0" y="0"/>
            <a:ext cx="12196763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F6DDB-1205-0ED5-155F-DCC9E37A557C}"/>
              </a:ext>
            </a:extLst>
          </p:cNvPr>
          <p:cNvSpPr/>
          <p:nvPr/>
        </p:nvSpPr>
        <p:spPr>
          <a:xfrm>
            <a:off x="0" y="72000"/>
            <a:ext cx="12192000" cy="55399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Backlogs du projet</a:t>
            </a:r>
          </a:p>
        </p:txBody>
      </p:sp>
      <p:pic>
        <p:nvPicPr>
          <p:cNvPr id="17412" name="Image 5">
            <a:extLst>
              <a:ext uri="{FF2B5EF4-FFF2-40B4-BE49-F238E27FC236}">
                <a16:creationId xmlns:a16="http://schemas.microsoft.com/office/drawing/2014/main" id="{604D3B86-82EB-79C3-BE2F-32084589D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963"/>
            <a:ext cx="12204700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39AC7D-A550-D899-DA84-66C8D6FD8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3213" y="6675438"/>
            <a:ext cx="458787" cy="365125"/>
          </a:xfrm>
        </p:spPr>
        <p:txBody>
          <a:bodyPr/>
          <a:lstStyle/>
          <a:p>
            <a:pPr>
              <a:defRPr/>
            </a:pPr>
            <a:fld id="{DFCA56A8-F15E-4364-A47B-0375155271A5}" type="slidenum">
              <a:rPr lang="fr-FR"/>
              <a:pPr>
                <a:defRPr/>
              </a:pPr>
              <a:t>11</a:t>
            </a:fld>
            <a:endParaRPr lang="fr-FR" dirty="0"/>
          </a:p>
        </p:txBody>
      </p:sp>
      <p:pic>
        <p:nvPicPr>
          <p:cNvPr id="17414" name="Image 4">
            <a:extLst>
              <a:ext uri="{FF2B5EF4-FFF2-40B4-BE49-F238E27FC236}">
                <a16:creationId xmlns:a16="http://schemas.microsoft.com/office/drawing/2014/main" id="{1D5D3B6D-5429-2D7E-79AA-276583AF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0" y="120650"/>
            <a:ext cx="8667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02877F9-A10F-C7F8-0489-AF50736D479F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60FDA-B374-846F-749C-5F6763A6790E}"/>
              </a:ext>
            </a:extLst>
          </p:cNvPr>
          <p:cNvSpPr/>
          <p:nvPr/>
        </p:nvSpPr>
        <p:spPr>
          <a:xfrm>
            <a:off x="0" y="79614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Architecture de l’application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D1D79C3-5552-96C5-ADD2-B2048F063846}"/>
              </a:ext>
            </a:extLst>
          </p:cNvPr>
          <p:cNvGrpSpPr/>
          <p:nvPr/>
        </p:nvGrpSpPr>
        <p:grpSpPr>
          <a:xfrm>
            <a:off x="5984875" y="5847234"/>
            <a:ext cx="2330380" cy="1095505"/>
            <a:chOff x="1558209" y="5830758"/>
            <a:chExt cx="2330380" cy="1095505"/>
          </a:xfrm>
        </p:grpSpPr>
        <p:sp>
          <p:nvSpPr>
            <p:cNvPr id="18485" name="Google Shape;567;p19">
              <a:extLst>
                <a:ext uri="{FF2B5EF4-FFF2-40B4-BE49-F238E27FC236}">
                  <a16:creationId xmlns:a16="http://schemas.microsoft.com/office/drawing/2014/main" id="{AABD3A39-DCE7-ABE3-D2F4-054466DC2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209" y="5830758"/>
              <a:ext cx="2330380" cy="855764"/>
            </a:xfrm>
            <a:prstGeom prst="roundRect">
              <a:avLst>
                <a:gd name="adj" fmla="val 5130"/>
              </a:avLst>
            </a:prstGeom>
            <a:solidFill>
              <a:srgbClr val="0B64B5"/>
            </a:solidFill>
            <a:ln w="12700">
              <a:solidFill>
                <a:srgbClr val="A5A5A5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fr-FR" altLang="fr-FR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86" name="Google Shape;568;p19">
              <a:extLst>
                <a:ext uri="{FF2B5EF4-FFF2-40B4-BE49-F238E27FC236}">
                  <a16:creationId xmlns:a16="http://schemas.microsoft.com/office/drawing/2014/main" id="{373E95AA-A1B2-3B2F-252E-84C4AC3D9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8874" y="6561095"/>
              <a:ext cx="1608089" cy="365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fr-FR" altLang="fr-FR" sz="2400" b="1">
                  <a:solidFill>
                    <a:srgbClr val="FFFFFF"/>
                  </a:solidFill>
                  <a:cs typeface="Calibri" panose="020F0502020204030204" pitchFamily="34" charset="0"/>
                  <a:sym typeface="Calibri" panose="020F0502020204030204" pitchFamily="34" charset="0"/>
                </a:rPr>
                <a:t> </a:t>
              </a:r>
              <a:endParaRPr lang="fr-FR" altLang="fr-FR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487" name="Google Shape;592;p19">
              <a:extLst>
                <a:ext uri="{FF2B5EF4-FFF2-40B4-BE49-F238E27FC236}">
                  <a16:creationId xmlns:a16="http://schemas.microsoft.com/office/drawing/2014/main" id="{049C7F29-630C-FCA7-8375-B32B11EC4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760" y="5941896"/>
              <a:ext cx="1457281" cy="64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fr-FR" altLang="fr-FR" dirty="0">
                  <a:solidFill>
                    <a:srgbClr val="FFFFFF"/>
                  </a:solidFill>
                  <a:cs typeface="Calibri" panose="020F0502020204030204" pitchFamily="34" charset="0"/>
                  <a:sym typeface="Calibri" panose="020F0502020204030204" pitchFamily="34" charset="0"/>
                </a:rPr>
                <a:t> Gestion  des</a:t>
              </a: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fr-FR" altLang="fr-FR" dirty="0">
                  <a:solidFill>
                    <a:srgbClr val="FFFFFF"/>
                  </a:solidFill>
                  <a:cs typeface="Calibri" panose="020F0502020204030204" pitchFamily="34" charset="0"/>
                  <a:sym typeface="Calibri" panose="020F0502020204030204" pitchFamily="34" charset="0"/>
                </a:rPr>
                <a:t> comptes</a:t>
              </a:r>
              <a:endParaRPr lang="fr-FR" altLang="fr-F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8489" name="Google Shape;569;p19" descr="Une image contenant intérieur, tasse, ustensiles de cuisine, arts de la table&#10;&#10;Description générée automatiquement">
              <a:extLst>
                <a:ext uri="{FF2B5EF4-FFF2-40B4-BE49-F238E27FC236}">
                  <a16:creationId xmlns:a16="http://schemas.microsoft.com/office/drawing/2014/main" id="{140FC602-2B50-ADE1-062F-252C51983A2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501" y="5978413"/>
              <a:ext cx="523859" cy="57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5CA5B08-3B30-7E85-1C32-C6303DE53E3D}"/>
              </a:ext>
            </a:extLst>
          </p:cNvPr>
          <p:cNvGrpSpPr/>
          <p:nvPr/>
        </p:nvGrpSpPr>
        <p:grpSpPr>
          <a:xfrm>
            <a:off x="144463" y="432000"/>
            <a:ext cx="11728450" cy="6327475"/>
            <a:chOff x="144463" y="503238"/>
            <a:chExt cx="11728450" cy="6327475"/>
          </a:xfrm>
        </p:grpSpPr>
        <p:grpSp>
          <p:nvGrpSpPr>
            <p:cNvPr id="18441" name="Groupe 41">
              <a:extLst>
                <a:ext uri="{FF2B5EF4-FFF2-40B4-BE49-F238E27FC236}">
                  <a16:creationId xmlns:a16="http://schemas.microsoft.com/office/drawing/2014/main" id="{D9C734D9-12CD-C7F8-3A3A-27C23D141E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386" y="1846800"/>
              <a:ext cx="2867750" cy="3573778"/>
              <a:chOff x="2672800" y="1847403"/>
              <a:chExt cx="2867836" cy="3573354"/>
            </a:xfrm>
          </p:grpSpPr>
          <p:sp>
            <p:nvSpPr>
              <p:cNvPr id="9257" name="Google Shape;546;p19">
                <a:extLst>
                  <a:ext uri="{FF2B5EF4-FFF2-40B4-BE49-F238E27FC236}">
                    <a16:creationId xmlns:a16="http://schemas.microsoft.com/office/drawing/2014/main" id="{F2F7F291-BC8D-8389-3C80-45DB04E331A5}"/>
                  </a:ext>
                </a:extLst>
              </p:cNvPr>
              <p:cNvSpPr/>
              <p:nvPr/>
            </p:nvSpPr>
            <p:spPr bwMode="auto">
              <a:xfrm>
                <a:off x="2742066" y="1883374"/>
                <a:ext cx="2628979" cy="3473038"/>
              </a:xfrm>
              <a:prstGeom prst="roundRect">
                <a:avLst>
                  <a:gd name="adj" fmla="val 5113"/>
                </a:avLst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D25510"/>
                  </a:gs>
                </a:gsLst>
                <a:lin ang="2700000" scaled="1"/>
                <a:tileRect/>
              </a:gradFill>
              <a:ln w="12700" cap="flat" cmpd="sng">
                <a:solidFill>
                  <a:schemeClr val="accent2">
                    <a:lumMod val="5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defRPr/>
                </a:pPr>
                <a:endParaRPr lang="fr-FR" sz="18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fr-FR" sz="18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     </a:t>
                </a:r>
              </a:p>
              <a:p>
                <a:pPr>
                  <a:lnSpc>
                    <a:spcPct val="150000"/>
                  </a:lnSpc>
                  <a:defRPr/>
                </a:pPr>
                <a:endParaRPr lang="fr-FR" sz="18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>
                  <a:lnSpc>
                    <a:spcPct val="160000"/>
                  </a:lnSpc>
                  <a:defRPr/>
                </a:pPr>
                <a:r>
                  <a:rPr lang="fr-FR" sz="18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      </a:t>
                </a: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Mon profil</a:t>
                </a:r>
              </a:p>
              <a:p>
                <a:pPr>
                  <a:lnSpc>
                    <a:spcPct val="160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      Mes photos</a:t>
                </a:r>
              </a:p>
              <a:p>
                <a:pPr>
                  <a:lnSpc>
                    <a:spcPct val="160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      Mes recommandations</a:t>
                </a:r>
              </a:p>
              <a:p>
                <a:pPr>
                  <a:lnSpc>
                    <a:spcPct val="160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      Mes achats</a:t>
                </a:r>
              </a:p>
              <a:p>
                <a:pPr>
                  <a:lnSpc>
                    <a:spcPct val="160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      Aide </a:t>
                </a:r>
                <a:endParaRPr lang="fr-FR" sz="1700" dirty="0">
                  <a:latin typeface="+mn-lt"/>
                </a:endParaRPr>
              </a:p>
              <a:p>
                <a:pPr>
                  <a:defRPr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511" name="Groupe 9271">
                <a:extLst>
                  <a:ext uri="{FF2B5EF4-FFF2-40B4-BE49-F238E27FC236}">
                    <a16:creationId xmlns:a16="http://schemas.microsoft.com/office/drawing/2014/main" id="{079CF770-AF83-F762-ED6E-86DD137131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4664" y="3116404"/>
                <a:ext cx="225426" cy="1903050"/>
                <a:chOff x="3363624" y="2590936"/>
                <a:chExt cx="225501" cy="1894005"/>
              </a:xfrm>
            </p:grpSpPr>
            <p:sp>
              <p:nvSpPr>
                <p:cNvPr id="9259" name="Ellipse 9258">
                  <a:extLst>
                    <a:ext uri="{FF2B5EF4-FFF2-40B4-BE49-F238E27FC236}">
                      <a16:creationId xmlns:a16="http://schemas.microsoft.com/office/drawing/2014/main" id="{0978A490-99EF-9F14-F57A-A000ED3FFA62}"/>
                    </a:ext>
                  </a:extLst>
                </p:cNvPr>
                <p:cNvSpPr/>
                <p:nvPr/>
              </p:nvSpPr>
              <p:spPr>
                <a:xfrm>
                  <a:off x="3351200" y="2591245"/>
                  <a:ext cx="233448" cy="24012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fr-FR" sz="13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5</a:t>
                  </a:r>
                </a:p>
              </p:txBody>
            </p:sp>
            <p:sp>
              <p:nvSpPr>
                <p:cNvPr id="9265" name="Ellipse 9264">
                  <a:extLst>
                    <a:ext uri="{FF2B5EF4-FFF2-40B4-BE49-F238E27FC236}">
                      <a16:creationId xmlns:a16="http://schemas.microsoft.com/office/drawing/2014/main" id="{9318D668-3946-BDA6-C448-D6AAB203171B}"/>
                    </a:ext>
                  </a:extLst>
                </p:cNvPr>
                <p:cNvSpPr/>
                <p:nvPr/>
              </p:nvSpPr>
              <p:spPr>
                <a:xfrm>
                  <a:off x="3349613" y="3009883"/>
                  <a:ext cx="235035" cy="24012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fr-FR" sz="13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9266" name="Ellipse 9265">
                  <a:extLst>
                    <a:ext uri="{FF2B5EF4-FFF2-40B4-BE49-F238E27FC236}">
                      <a16:creationId xmlns:a16="http://schemas.microsoft.com/office/drawing/2014/main" id="{D8C9DC0C-F07A-80EE-CA1A-DF8657C1DE5B}"/>
                    </a:ext>
                  </a:extLst>
                </p:cNvPr>
                <p:cNvSpPr/>
                <p:nvPr/>
              </p:nvSpPr>
              <p:spPr>
                <a:xfrm>
                  <a:off x="3351200" y="3436420"/>
                  <a:ext cx="233448" cy="23854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fr-FR" sz="13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9267" name="Ellipse 9266">
                  <a:extLst>
                    <a:ext uri="{FF2B5EF4-FFF2-40B4-BE49-F238E27FC236}">
                      <a16:creationId xmlns:a16="http://schemas.microsoft.com/office/drawing/2014/main" id="{E7B11549-737A-010F-1110-ADEC55D02187}"/>
                    </a:ext>
                  </a:extLst>
                </p:cNvPr>
                <p:cNvSpPr/>
                <p:nvPr/>
              </p:nvSpPr>
              <p:spPr>
                <a:xfrm>
                  <a:off x="3354377" y="3848740"/>
                  <a:ext cx="233448" cy="24012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fr-FR" sz="13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7</a:t>
                  </a:r>
                </a:p>
              </p:txBody>
            </p:sp>
            <p:sp>
              <p:nvSpPr>
                <p:cNvPr id="9269" name="Ellipse 9268">
                  <a:extLst>
                    <a:ext uri="{FF2B5EF4-FFF2-40B4-BE49-F238E27FC236}">
                      <a16:creationId xmlns:a16="http://schemas.microsoft.com/office/drawing/2014/main" id="{290A4B21-A2EF-7D5B-E1D6-99F2F385A5AE}"/>
                    </a:ext>
                  </a:extLst>
                </p:cNvPr>
                <p:cNvSpPr/>
                <p:nvPr/>
              </p:nvSpPr>
              <p:spPr>
                <a:xfrm>
                  <a:off x="3354377" y="4245261"/>
                  <a:ext cx="235035" cy="24012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fr-FR" sz="13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9</a:t>
                  </a:r>
                </a:p>
              </p:txBody>
            </p:sp>
          </p:grpSp>
          <p:grpSp>
            <p:nvGrpSpPr>
              <p:cNvPr id="18512" name="Google Shape;586;p19">
                <a:extLst>
                  <a:ext uri="{FF2B5EF4-FFF2-40B4-BE49-F238E27FC236}">
                    <a16:creationId xmlns:a16="http://schemas.microsoft.com/office/drawing/2014/main" id="{EDEB2463-F05E-C537-1D98-9F9E9124EE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33200" y="2028368"/>
                <a:ext cx="656388" cy="754697"/>
                <a:chOff x="676149" y="910953"/>
                <a:chExt cx="756498" cy="937992"/>
              </a:xfrm>
            </p:grpSpPr>
            <p:grpSp>
              <p:nvGrpSpPr>
                <p:cNvPr id="18517" name="Google Shape;587;p19">
                  <a:extLst>
                    <a:ext uri="{FF2B5EF4-FFF2-40B4-BE49-F238E27FC236}">
                      <a16:creationId xmlns:a16="http://schemas.microsoft.com/office/drawing/2014/main" id="{EC40FC71-D35C-D3D3-EBE8-224038C12F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6149" y="910953"/>
                  <a:ext cx="756000" cy="936000"/>
                  <a:chOff x="4747867" y="4533291"/>
                  <a:chExt cx="756000" cy="936000"/>
                </a:xfrm>
              </p:grpSpPr>
              <p:sp>
                <p:nvSpPr>
                  <p:cNvPr id="18519" name="Google Shape;588;p19">
                    <a:extLst>
                      <a:ext uri="{FF2B5EF4-FFF2-40B4-BE49-F238E27FC236}">
                        <a16:creationId xmlns:a16="http://schemas.microsoft.com/office/drawing/2014/main" id="{8E1CCD2E-8322-00F7-5D3F-05790C1064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47867" y="4533291"/>
                    <a:ext cx="756000" cy="936000"/>
                  </a:xfrm>
                  <a:prstGeom prst="roundRect">
                    <a:avLst>
                      <a:gd name="adj" fmla="val 5130"/>
                    </a:avLst>
                  </a:prstGeom>
                  <a:solidFill>
                    <a:srgbClr val="F2F2F2"/>
                  </a:solidFill>
                  <a:ln w="19050">
                    <a:solidFill>
                      <a:srgbClr val="7F7F7F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lIns="91425" tIns="45700" rIns="91425" bIns="45700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6858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>
                      <a:buClr>
                        <a:srgbClr val="000000"/>
                      </a:buClr>
                      <a:buFont typeface="Arial" panose="020B0604020202020204" pitchFamily="34" charset="0"/>
                      <a:buNone/>
                    </a:pPr>
                    <a:endParaRPr lang="fr-FR" altLang="fr-FR">
                      <a:solidFill>
                        <a:srgbClr val="FFFFFF"/>
                      </a:solidFill>
                      <a:cs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pic>
                <p:nvPicPr>
                  <p:cNvPr id="18520" name="Google Shape;589;p19">
                    <a:extLst>
                      <a:ext uri="{FF2B5EF4-FFF2-40B4-BE49-F238E27FC236}">
                        <a16:creationId xmlns:a16="http://schemas.microsoft.com/office/drawing/2014/main" id="{D5AC6AA0-D227-2153-2456-2C6F4EC9F59B}"/>
                      </a:ext>
                    </a:extLst>
                  </p:cNvPr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91867" y="4646799"/>
                    <a:ext cx="468000" cy="5634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8518" name="Google Shape;590;p19">
                  <a:extLst>
                    <a:ext uri="{FF2B5EF4-FFF2-40B4-BE49-F238E27FC236}">
                      <a16:creationId xmlns:a16="http://schemas.microsoft.com/office/drawing/2014/main" id="{D80A3AE6-C3D9-B1FD-8346-4E9832C2D1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149" y="1648953"/>
                  <a:ext cx="756498" cy="199992"/>
                </a:xfrm>
                <a:prstGeom prst="roundRect">
                  <a:avLst>
                    <a:gd name="adj" fmla="val 5130"/>
                  </a:avLst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r>
                    <a:rPr lang="fr-FR" altLang="fr-FR" sz="1200" b="1">
                      <a:solidFill>
                        <a:srgbClr val="FFFFFF"/>
                      </a:solidFill>
                      <a:cs typeface="Calibri" panose="020F0502020204030204" pitchFamily="34" charset="0"/>
                      <a:sym typeface="Calibri" panose="020F0502020204030204" pitchFamily="34" charset="0"/>
                    </a:rPr>
                    <a:t>USER</a:t>
                  </a:r>
                  <a:endParaRPr lang="fr-FR" altLang="fr-FR"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pic>
            <p:nvPicPr>
              <p:cNvPr id="18513" name="Image 9259">
                <a:extLst>
                  <a:ext uri="{FF2B5EF4-FFF2-40B4-BE49-F238E27FC236}">
                    <a16:creationId xmlns:a16="http://schemas.microsoft.com/office/drawing/2014/main" id="{04EA5D78-0D82-E310-7D2A-CC18D21CF0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2800" y="1847403"/>
                <a:ext cx="2867836" cy="3573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61" name="Rectangle : coins arrondis 9260">
                <a:extLst>
                  <a:ext uri="{FF2B5EF4-FFF2-40B4-BE49-F238E27FC236}">
                    <a16:creationId xmlns:a16="http://schemas.microsoft.com/office/drawing/2014/main" id="{6F3DC732-6324-C175-BD5C-A163BCCAE5CA}"/>
                  </a:ext>
                </a:extLst>
              </p:cNvPr>
              <p:cNvSpPr/>
              <p:nvPr/>
            </p:nvSpPr>
            <p:spPr bwMode="auto">
              <a:xfrm>
                <a:off x="2835732" y="5229427"/>
                <a:ext cx="2486100" cy="165080"/>
              </a:xfrm>
              <a:prstGeom prst="roundRect">
                <a:avLst>
                  <a:gd name="adj" fmla="val 4866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dirty="0"/>
              </a:p>
            </p:txBody>
          </p:sp>
          <p:cxnSp>
            <p:nvCxnSpPr>
              <p:cNvPr id="9262" name="Connecteur droit 9261">
                <a:extLst>
                  <a:ext uri="{FF2B5EF4-FFF2-40B4-BE49-F238E27FC236}">
                    <a16:creationId xmlns:a16="http://schemas.microsoft.com/office/drawing/2014/main" id="{BDA185FD-53FE-6937-7D48-43BEADCC435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692853" y="1986549"/>
                <a:ext cx="0" cy="3285735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Google Shape;597;p19">
                <a:extLst>
                  <a:ext uri="{FF2B5EF4-FFF2-40B4-BE49-F238E27FC236}">
                    <a16:creationId xmlns:a16="http://schemas.microsoft.com/office/drawing/2014/main" id="{08DFD193-8937-7FE4-C4B1-07E6A3AF86F1}"/>
                  </a:ext>
                </a:extLst>
              </p:cNvPr>
              <p:cNvSpPr txBox="1"/>
              <p:nvPr/>
            </p:nvSpPr>
            <p:spPr bwMode="auto">
              <a:xfrm>
                <a:off x="2772230" y="2264329"/>
                <a:ext cx="1947920" cy="355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91425" tIns="45700" rIns="91425" bIns="4570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r>
                  <a:rPr lang="fr-FR" sz="1700" dirty="0">
                    <a:solidFill>
                      <a:schemeClr val="accent5">
                        <a:lumMod val="50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PAGE D ACCUEIL</a:t>
                </a:r>
                <a:endParaRPr sz="1700" dirty="0">
                  <a:solidFill>
                    <a:schemeClr val="accent5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591;p19">
              <a:extLst>
                <a:ext uri="{FF2B5EF4-FFF2-40B4-BE49-F238E27FC236}">
                  <a16:creationId xmlns:a16="http://schemas.microsoft.com/office/drawing/2014/main" id="{AD7A8E42-C4B2-DB57-9287-F24B88320118}"/>
                </a:ext>
              </a:extLst>
            </p:cNvPr>
            <p:cNvSpPr txBox="1"/>
            <p:nvPr/>
          </p:nvSpPr>
          <p:spPr bwMode="auto">
            <a:xfrm>
              <a:off x="1246040" y="6263975"/>
              <a:ext cx="1260475" cy="566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91425" tIns="45700" rIns="91425" bIns="4570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fr-F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nouvel 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fr-F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utilisateur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442" name="Google Shape;595;p19">
              <a:extLst>
                <a:ext uri="{FF2B5EF4-FFF2-40B4-BE49-F238E27FC236}">
                  <a16:creationId xmlns:a16="http://schemas.microsoft.com/office/drawing/2014/main" id="{EB20D82C-A60D-A949-2E9E-61AF17047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88" y="503238"/>
              <a:ext cx="1938337" cy="958850"/>
            </a:xfrm>
            <a:prstGeom prst="rect">
              <a:avLst/>
            </a:prstGeom>
            <a:gradFill flip="none" rotWithShape="1">
              <a:gsLst>
                <a:gs pos="0">
                  <a:srgbClr val="F2FECC"/>
                </a:gs>
                <a:gs pos="100000">
                  <a:srgbClr val="C6DB45"/>
                </a:gs>
              </a:gsLst>
              <a:lin ang="5400000" scaled="1"/>
              <a:tileRect/>
            </a:gradFill>
            <a:ln w="19050">
              <a:solidFill>
                <a:schemeClr val="accent4">
                  <a:lumMod val="50000"/>
                </a:schemeClr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buClr>
                  <a:srgbClr val="000000"/>
                </a:buClr>
                <a:buFont typeface="Arial" panose="020B0604020202020204" pitchFamily="34" charset="0"/>
                <a:buNone/>
                <a:defRPr/>
              </a:pPr>
              <a:r>
                <a:rPr lang="fr-FR" altLang="fr-FR" dirty="0">
                  <a:solidFill>
                    <a:srgbClr val="000000"/>
                  </a:solidFill>
                  <a:cs typeface="Calibri" panose="020F0502020204030204" pitchFamily="34" charset="0"/>
                  <a:sym typeface="Calibri" panose="020F0502020204030204" pitchFamily="34" charset="0"/>
                </a:rPr>
                <a:t>Playstore ou Applestore</a:t>
              </a:r>
            </a:p>
          </p:txBody>
        </p:sp>
        <p:cxnSp>
          <p:nvCxnSpPr>
            <p:cNvPr id="34" name="Google Shape;551;p19">
              <a:extLst>
                <a:ext uri="{FF2B5EF4-FFF2-40B4-BE49-F238E27FC236}">
                  <a16:creationId xmlns:a16="http://schemas.microsoft.com/office/drawing/2014/main" id="{6F793217-7E98-683D-6C46-E821EE67AF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98563" y="1474788"/>
              <a:ext cx="4762" cy="388937"/>
            </a:xfrm>
            <a:prstGeom prst="straightConnector1">
              <a:avLst/>
            </a:prstGeom>
            <a:noFill/>
            <a:ln w="381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8492" name="Groupe 6">
              <a:extLst>
                <a:ext uri="{FF2B5EF4-FFF2-40B4-BE49-F238E27FC236}">
                  <a16:creationId xmlns:a16="http://schemas.microsoft.com/office/drawing/2014/main" id="{5B53EBDC-D74B-93C2-42D1-BAB3809268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63" y="1871400"/>
              <a:ext cx="2159935" cy="1619442"/>
              <a:chOff x="86400" y="1838326"/>
              <a:chExt cx="2160000" cy="1619250"/>
            </a:xfrm>
          </p:grpSpPr>
          <p:sp>
            <p:nvSpPr>
              <p:cNvPr id="9225" name="Google Shape;546;p19">
                <a:extLst>
                  <a:ext uri="{FF2B5EF4-FFF2-40B4-BE49-F238E27FC236}">
                    <a16:creationId xmlns:a16="http://schemas.microsoft.com/office/drawing/2014/main" id="{CD39B457-0F32-AC02-AFFB-0BEED6A17E4A}"/>
                  </a:ext>
                </a:extLst>
              </p:cNvPr>
              <p:cNvSpPr/>
              <p:nvPr/>
            </p:nvSpPr>
            <p:spPr bwMode="auto">
              <a:xfrm>
                <a:off x="172128" y="1878271"/>
                <a:ext cx="1938395" cy="1514295"/>
              </a:xfrm>
              <a:prstGeom prst="roundRect">
                <a:avLst>
                  <a:gd name="adj" fmla="val 5130"/>
                </a:avLst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D25510"/>
                  </a:gs>
                </a:gsLst>
                <a:lin ang="2700000" scaled="1"/>
                <a:tileRect/>
              </a:gradFill>
              <a:ln w="12700" cap="flat" cmpd="sng">
                <a:solidFill>
                  <a:schemeClr val="accent2">
                    <a:lumMod val="5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fr-FR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defRPr/>
                </a:pPr>
                <a:endParaRPr lang="fr-FR"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lang="fr-FR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Téléchargement</a:t>
                </a: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lang="fr-FR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Installation</a:t>
                </a:r>
                <a:endParaRPr lang="fr-FR" sz="2400" dirty="0"/>
              </a:p>
              <a:p>
                <a:pPr algn="ctr">
                  <a:defRPr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505" name="Groupe 9236">
                <a:extLst>
                  <a:ext uri="{FF2B5EF4-FFF2-40B4-BE49-F238E27FC236}">
                    <a16:creationId xmlns:a16="http://schemas.microsoft.com/office/drawing/2014/main" id="{22E914D1-7BF3-E4FE-AF0D-AE7E6FF4AA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00" y="1838326"/>
                <a:ext cx="2160000" cy="1619250"/>
                <a:chOff x="3049773" y="1015050"/>
                <a:chExt cx="2120311" cy="5174671"/>
              </a:xfrm>
            </p:grpSpPr>
            <p:pic>
              <p:nvPicPr>
                <p:cNvPr id="18507" name="Image 9237">
                  <a:extLst>
                    <a:ext uri="{FF2B5EF4-FFF2-40B4-BE49-F238E27FC236}">
                      <a16:creationId xmlns:a16="http://schemas.microsoft.com/office/drawing/2014/main" id="{F36A7BA5-F3CA-DDAD-2F60-FBAA57A1C3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9773" y="1015050"/>
                  <a:ext cx="2120311" cy="51746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239" name="Rectangle : coins arrondis 9238">
                  <a:extLst>
                    <a:ext uri="{FF2B5EF4-FFF2-40B4-BE49-F238E27FC236}">
                      <a16:creationId xmlns:a16="http://schemas.microsoft.com/office/drawing/2014/main" id="{83A4D252-26EB-E909-4E57-D8BFB3CE1F29}"/>
                    </a:ext>
                  </a:extLst>
                </p:cNvPr>
                <p:cNvSpPr/>
                <p:nvPr/>
              </p:nvSpPr>
              <p:spPr>
                <a:xfrm>
                  <a:off x="3190027" y="5819646"/>
                  <a:ext cx="1874727" cy="289140"/>
                </a:xfrm>
                <a:prstGeom prst="roundRect">
                  <a:avLst>
                    <a:gd name="adj" fmla="val 48667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cxnSp>
              <p:nvCxnSpPr>
                <p:cNvPr id="9240" name="Connecteur droit 9239">
                  <a:extLst>
                    <a:ext uri="{FF2B5EF4-FFF2-40B4-BE49-F238E27FC236}">
                      <a16:creationId xmlns:a16="http://schemas.microsoft.com/office/drawing/2014/main" id="{C74DB60D-BA92-1215-D88B-712CC338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7564" y="1228940"/>
                  <a:ext cx="0" cy="4747959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41" name="Ellipse 9240">
                <a:extLst>
                  <a:ext uri="{FF2B5EF4-FFF2-40B4-BE49-F238E27FC236}">
                    <a16:creationId xmlns:a16="http://schemas.microsoft.com/office/drawing/2014/main" id="{DAA80642-AE5C-4BDC-B800-B7A5CE26D4EE}"/>
                  </a:ext>
                </a:extLst>
              </p:cNvPr>
              <p:cNvSpPr/>
              <p:nvPr/>
            </p:nvSpPr>
            <p:spPr bwMode="auto">
              <a:xfrm>
                <a:off x="1054804" y="2044940"/>
                <a:ext cx="219082" cy="241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300" dirty="0">
                    <a:solidFill>
                      <a:schemeClr val="accent2">
                        <a:lumMod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8493" name="Groupe 5">
              <a:extLst>
                <a:ext uri="{FF2B5EF4-FFF2-40B4-BE49-F238E27FC236}">
                  <a16:creationId xmlns:a16="http://schemas.microsoft.com/office/drawing/2014/main" id="{73EB3452-272C-777C-EF06-DB8CC5B16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63" y="3801229"/>
              <a:ext cx="2159935" cy="1619442"/>
              <a:chOff x="86400" y="3744940"/>
              <a:chExt cx="2160000" cy="1619250"/>
            </a:xfrm>
          </p:grpSpPr>
          <p:sp>
            <p:nvSpPr>
              <p:cNvPr id="9244" name="Google Shape;546;p19">
                <a:extLst>
                  <a:ext uri="{FF2B5EF4-FFF2-40B4-BE49-F238E27FC236}">
                    <a16:creationId xmlns:a16="http://schemas.microsoft.com/office/drawing/2014/main" id="{9199972F-8222-4B38-620A-901BFA0EA674}"/>
                  </a:ext>
                </a:extLst>
              </p:cNvPr>
              <p:cNvSpPr/>
              <p:nvPr/>
            </p:nvSpPr>
            <p:spPr>
              <a:xfrm>
                <a:off x="154664" y="3779107"/>
                <a:ext cx="2017774" cy="1515883"/>
              </a:xfrm>
              <a:prstGeom prst="roundRect">
                <a:avLst>
                  <a:gd name="adj" fmla="val 5130"/>
                </a:avLst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D25510"/>
                  </a:gs>
                </a:gsLst>
                <a:lin ang="2700000" scaled="1"/>
                <a:tileRect/>
              </a:gradFill>
              <a:ln w="12700" cap="flat" cmpd="sng">
                <a:solidFill>
                  <a:schemeClr val="accent2">
                    <a:lumMod val="5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fr-FR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defRPr/>
                </a:pPr>
                <a:endParaRPr lang="fr-FR"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Création de compte</a:t>
                </a: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Connexion</a:t>
                </a:r>
                <a:endParaRPr lang="fr-FR" sz="1700" dirty="0">
                  <a:latin typeface="+mn-lt"/>
                </a:endParaRPr>
              </a:p>
              <a:p>
                <a:pPr algn="ctr">
                  <a:defRPr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498" name="Groupe 9244">
                <a:extLst>
                  <a:ext uri="{FF2B5EF4-FFF2-40B4-BE49-F238E27FC236}">
                    <a16:creationId xmlns:a16="http://schemas.microsoft.com/office/drawing/2014/main" id="{55AF7C4A-8E94-43AA-00DC-56C7C53AF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00" y="3744940"/>
                <a:ext cx="2160000" cy="1619250"/>
                <a:chOff x="3048760" y="1032580"/>
                <a:chExt cx="2401544" cy="5174672"/>
              </a:xfrm>
            </p:grpSpPr>
            <p:pic>
              <p:nvPicPr>
                <p:cNvPr id="18501" name="Image 9246">
                  <a:extLst>
                    <a:ext uri="{FF2B5EF4-FFF2-40B4-BE49-F238E27FC236}">
                      <a16:creationId xmlns:a16="http://schemas.microsoft.com/office/drawing/2014/main" id="{E2579A33-1F23-D8A6-B399-4FB3FB6CC0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8760" y="1032580"/>
                  <a:ext cx="2401544" cy="5174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248" name="Rectangle : coins arrondis 9247">
                  <a:extLst>
                    <a:ext uri="{FF2B5EF4-FFF2-40B4-BE49-F238E27FC236}">
                      <a16:creationId xmlns:a16="http://schemas.microsoft.com/office/drawing/2014/main" id="{931738C6-0A12-46FD-5D16-7E32C9361E26}"/>
                    </a:ext>
                  </a:extLst>
                </p:cNvPr>
                <p:cNvSpPr/>
                <p:nvPr/>
              </p:nvSpPr>
              <p:spPr>
                <a:xfrm>
                  <a:off x="3189966" y="5818711"/>
                  <a:ext cx="2144568" cy="294211"/>
                </a:xfrm>
                <a:prstGeom prst="roundRect">
                  <a:avLst>
                    <a:gd name="adj" fmla="val 48667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cxnSp>
              <p:nvCxnSpPr>
                <p:cNvPr id="9249" name="Connecteur droit 9248">
                  <a:extLst>
                    <a:ext uri="{FF2B5EF4-FFF2-40B4-BE49-F238E27FC236}">
                      <a16:creationId xmlns:a16="http://schemas.microsoft.com/office/drawing/2014/main" id="{FD7DF1DE-535A-D7DF-66C0-63693E260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6411" y="1228004"/>
                  <a:ext cx="0" cy="474796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46" name="Ellipse 9245">
                <a:extLst>
                  <a:ext uri="{FF2B5EF4-FFF2-40B4-BE49-F238E27FC236}">
                    <a16:creationId xmlns:a16="http://schemas.microsoft.com/office/drawing/2014/main" id="{225D77EA-00C6-8693-7A06-EE92E79239F9}"/>
                  </a:ext>
                </a:extLst>
              </p:cNvPr>
              <p:cNvSpPr/>
              <p:nvPr/>
            </p:nvSpPr>
            <p:spPr>
              <a:xfrm>
                <a:off x="754757" y="3939426"/>
                <a:ext cx="220670" cy="241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300" dirty="0">
                    <a:solidFill>
                      <a:schemeClr val="accent2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9264" name="Ellipse 9263">
                <a:extLst>
                  <a:ext uri="{FF2B5EF4-FFF2-40B4-BE49-F238E27FC236}">
                    <a16:creationId xmlns:a16="http://schemas.microsoft.com/office/drawing/2014/main" id="{59841DA6-EF24-B051-1788-71BA128E7A28}"/>
                  </a:ext>
                </a:extLst>
              </p:cNvPr>
              <p:cNvSpPr/>
              <p:nvPr/>
            </p:nvSpPr>
            <p:spPr>
              <a:xfrm>
                <a:off x="1051629" y="3939426"/>
                <a:ext cx="219082" cy="23968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300" dirty="0">
                    <a:solidFill>
                      <a:schemeClr val="accent2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  <p:cxnSp>
          <p:nvCxnSpPr>
            <p:cNvPr id="9273" name="Google Shape;551;p19">
              <a:extLst>
                <a:ext uri="{FF2B5EF4-FFF2-40B4-BE49-F238E27FC236}">
                  <a16:creationId xmlns:a16="http://schemas.microsoft.com/office/drawing/2014/main" id="{1C8266AF-6F8F-7DD7-321B-920288F7BAB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200150" y="3382963"/>
              <a:ext cx="3175" cy="414337"/>
            </a:xfrm>
            <a:prstGeom prst="straightConnector1">
              <a:avLst/>
            </a:prstGeom>
            <a:noFill/>
            <a:ln w="381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9276" name="Connecteur : en angle 9275">
              <a:extLst>
                <a:ext uri="{FF2B5EF4-FFF2-40B4-BE49-F238E27FC236}">
                  <a16:creationId xmlns:a16="http://schemas.microsoft.com/office/drawing/2014/main" id="{0B3994AB-35F6-884D-07A5-3322D696B8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7613" y="5384799"/>
              <a:ext cx="4767264" cy="1174752"/>
            </a:xfrm>
            <a:prstGeom prst="bentConnector3">
              <a:avLst>
                <a:gd name="adj1" fmla="val -324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5" name="Connecteur : en angle 9284">
              <a:extLst>
                <a:ext uri="{FF2B5EF4-FFF2-40B4-BE49-F238E27FC236}">
                  <a16:creationId xmlns:a16="http://schemas.microsoft.com/office/drawing/2014/main" id="{33674590-1E5B-08F3-4299-3DE7E31E12E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17738" y="2435225"/>
              <a:ext cx="504825" cy="22320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1" name="Connecteur : en angle 9330">
              <a:extLst>
                <a:ext uri="{FF2B5EF4-FFF2-40B4-BE49-F238E27FC236}">
                  <a16:creationId xmlns:a16="http://schemas.microsoft.com/office/drawing/2014/main" id="{32DD558B-143D-BB94-8298-4911E9081A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42375" y="3167063"/>
              <a:ext cx="449263" cy="1657350"/>
            </a:xfrm>
            <a:prstGeom prst="bentConnector3">
              <a:avLst>
                <a:gd name="adj1" fmla="val 46609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44" name="Groupe 38">
              <a:extLst>
                <a:ext uri="{FF2B5EF4-FFF2-40B4-BE49-F238E27FC236}">
                  <a16:creationId xmlns:a16="http://schemas.microsoft.com/office/drawing/2014/main" id="{FAF503E0-56C3-E5E3-1C48-58F6B515D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85472" y="882000"/>
              <a:ext cx="2663921" cy="712463"/>
              <a:chOff x="5306826" y="740145"/>
              <a:chExt cx="2143105" cy="1081377"/>
            </a:xfrm>
          </p:grpSpPr>
          <p:sp>
            <p:nvSpPr>
              <p:cNvPr id="18483" name="Google Shape;567;p19">
                <a:extLst>
                  <a:ext uri="{FF2B5EF4-FFF2-40B4-BE49-F238E27FC236}">
                    <a16:creationId xmlns:a16="http://schemas.microsoft.com/office/drawing/2014/main" id="{735DA238-2FB5-93D7-7A2C-52A6903CF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6826" y="740145"/>
                <a:ext cx="2143105" cy="1081377"/>
              </a:xfrm>
              <a:prstGeom prst="roundRect">
                <a:avLst>
                  <a:gd name="adj" fmla="val 5130"/>
                </a:avLst>
              </a:prstGeom>
              <a:solidFill>
                <a:srgbClr val="0B64B5"/>
              </a:solidFill>
              <a:ln w="12700">
                <a:solidFill>
                  <a:srgbClr val="A5A5A5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1425" tIns="45700" rIns="91425" bIns="457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:endParaRPr lang="fr-FR" altLang="fr-FR">
                  <a:solidFill>
                    <a:srgbClr val="FFFFFF"/>
                  </a:solidFill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484" name="Google Shape;592;p19">
                <a:extLst>
                  <a:ext uri="{FF2B5EF4-FFF2-40B4-BE49-F238E27FC236}">
                    <a16:creationId xmlns:a16="http://schemas.microsoft.com/office/drawing/2014/main" id="{992D8D0A-CB99-092B-9310-C9FFC53237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1084" y="1007340"/>
                <a:ext cx="1433265" cy="550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:r>
                  <a:rPr lang="fr-FR" altLang="fr-FR">
                    <a:solidFill>
                      <a:srgbClr val="FFFFFF"/>
                    </a:solidFill>
                    <a:cs typeface="Calibri" panose="020F0502020204030204" pitchFamily="34" charset="0"/>
                    <a:sym typeface="Calibri" panose="020F0502020204030204" pitchFamily="34" charset="0"/>
                  </a:rPr>
                  <a:t> </a:t>
                </a:r>
                <a:r>
                  <a:rPr lang="fr-FR" altLang="fr-FR" sz="1700">
                    <a:solidFill>
                      <a:srgbClr val="FFFFFF"/>
                    </a:solidFill>
                    <a:cs typeface="Calibri" panose="020F0502020204030204" pitchFamily="34" charset="0"/>
                    <a:sym typeface="Calibri" panose="020F0502020204030204" pitchFamily="34" charset="0"/>
                  </a:rPr>
                  <a:t>MODELE IA</a:t>
                </a:r>
                <a:endParaRPr lang="fr-FR" altLang="fr-FR" sz="17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221" name="Google Shape;546;p19">
              <a:extLst>
                <a:ext uri="{FF2B5EF4-FFF2-40B4-BE49-F238E27FC236}">
                  <a16:creationId xmlns:a16="http://schemas.microsoft.com/office/drawing/2014/main" id="{85B8CBC0-8BF2-3DCA-26E2-1B751CB66160}"/>
                </a:ext>
              </a:extLst>
            </p:cNvPr>
            <p:cNvSpPr/>
            <p:nvPr/>
          </p:nvSpPr>
          <p:spPr bwMode="auto">
            <a:xfrm>
              <a:off x="5984875" y="1908175"/>
              <a:ext cx="2765425" cy="3395663"/>
            </a:xfrm>
            <a:prstGeom prst="roundRect">
              <a:avLst>
                <a:gd name="adj" fmla="val 513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rgbClr val="D25510"/>
                </a:gs>
              </a:gsLst>
              <a:lin ang="2700000" scaled="1"/>
              <a:tileRect/>
            </a:gradFill>
            <a:ln w="12700" cap="flat" cmpd="sng">
              <a:solidFill>
                <a:schemeClr val="accent2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46" name="Groupe 9322">
              <a:extLst>
                <a:ext uri="{FF2B5EF4-FFF2-40B4-BE49-F238E27FC236}">
                  <a16:creationId xmlns:a16="http://schemas.microsoft.com/office/drawing/2014/main" id="{ACECB126-BFEF-4344-5D0B-CD0C1134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1284" y="4265635"/>
              <a:ext cx="618746" cy="294775"/>
              <a:chOff x="7835589" y="4571079"/>
              <a:chExt cx="618969" cy="300060"/>
            </a:xfrm>
          </p:grpSpPr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778D28BB-41A7-1B45-7D5F-A502314B24C8}"/>
                  </a:ext>
                </a:extLst>
              </p:cNvPr>
              <p:cNvSpPr/>
              <p:nvPr/>
            </p:nvSpPr>
            <p:spPr>
              <a:xfrm rot="16200000">
                <a:off x="7815144" y="4591106"/>
                <a:ext cx="298952" cy="258855"/>
              </a:xfrm>
              <a:prstGeom prst="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riangle isocèle 16">
                <a:extLst>
                  <a:ext uri="{FF2B5EF4-FFF2-40B4-BE49-F238E27FC236}">
                    <a16:creationId xmlns:a16="http://schemas.microsoft.com/office/drawing/2014/main" id="{4F729026-15D3-CFF6-C905-59E25C86C114}"/>
                  </a:ext>
                </a:extLst>
              </p:cNvPr>
              <p:cNvSpPr/>
              <p:nvPr/>
            </p:nvSpPr>
            <p:spPr>
              <a:xfrm rot="5400000">
                <a:off x="8175637" y="4592720"/>
                <a:ext cx="298954" cy="258856"/>
              </a:xfrm>
              <a:prstGeom prst="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8447" name="Image 9299">
              <a:extLst>
                <a:ext uri="{FF2B5EF4-FFF2-40B4-BE49-F238E27FC236}">
                  <a16:creationId xmlns:a16="http://schemas.microsoft.com/office/drawing/2014/main" id="{36FC4B34-A5A2-A7D0-EEDB-BF31F2F22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054" y="2426950"/>
              <a:ext cx="488560" cy="353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8" name="Google Shape;597;p19">
              <a:extLst>
                <a:ext uri="{FF2B5EF4-FFF2-40B4-BE49-F238E27FC236}">
                  <a16:creationId xmlns:a16="http://schemas.microsoft.com/office/drawing/2014/main" id="{5715F135-F45B-785E-15AD-EFE8EAA35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438" y="2205696"/>
              <a:ext cx="1947653" cy="1168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229000"/>
                </a:lnSpc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fr-FR" altLang="fr-FR" sz="1700">
                  <a:cs typeface="Calibri" panose="020F0502020204030204" pitchFamily="34" charset="0"/>
                  <a:sym typeface="Calibri" panose="020F0502020204030204" pitchFamily="34" charset="0"/>
                </a:rPr>
                <a:t>Prise d’une photo</a:t>
              </a:r>
            </a:p>
            <a:p>
              <a:pPr>
                <a:lnSpc>
                  <a:spcPct val="229000"/>
                </a:lnSpc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fr-FR" altLang="fr-FR" sz="1700">
                  <a:cs typeface="Calibri" panose="020F0502020204030204" pitchFamily="34" charset="0"/>
                  <a:sym typeface="Calibri" panose="020F0502020204030204" pitchFamily="34" charset="0"/>
                </a:rPr>
                <a:t>Sélection de photo</a:t>
              </a:r>
            </a:p>
          </p:txBody>
        </p:sp>
        <p:pic>
          <p:nvPicPr>
            <p:cNvPr id="18449" name="Image 9302">
              <a:extLst>
                <a:ext uri="{FF2B5EF4-FFF2-40B4-BE49-F238E27FC236}">
                  <a16:creationId xmlns:a16="http://schemas.microsoft.com/office/drawing/2014/main" id="{277A5064-F17F-430D-301D-40A49E633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7" y="2981353"/>
              <a:ext cx="564719" cy="42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0" name="Google Shape;597;p19">
              <a:extLst>
                <a:ext uri="{FF2B5EF4-FFF2-40B4-BE49-F238E27FC236}">
                  <a16:creationId xmlns:a16="http://schemas.microsoft.com/office/drawing/2014/main" id="{A97FC8C5-35E1-79C5-3367-9635D2078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1471" y="3699632"/>
              <a:ext cx="2758698" cy="55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210000"/>
                </a:lnSpc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fr-FR" altLang="fr-FR" sz="1700">
                  <a:cs typeface="Calibri" panose="020F0502020204030204" pitchFamily="34" charset="0"/>
                  <a:sym typeface="Calibri" panose="020F0502020204030204" pitchFamily="34" charset="0"/>
                </a:rPr>
                <a:t>PROPOSITONS D ARTICLES</a:t>
              </a:r>
            </a:p>
          </p:txBody>
        </p:sp>
        <p:sp>
          <p:nvSpPr>
            <p:cNvPr id="9307" name="Ellipse 9306">
              <a:extLst>
                <a:ext uri="{FF2B5EF4-FFF2-40B4-BE49-F238E27FC236}">
                  <a16:creationId xmlns:a16="http://schemas.microsoft.com/office/drawing/2014/main" id="{8C1D5475-4800-18A0-244C-06A94B4F5D88}"/>
                </a:ext>
              </a:extLst>
            </p:cNvPr>
            <p:cNvSpPr/>
            <p:nvPr/>
          </p:nvSpPr>
          <p:spPr bwMode="auto">
            <a:xfrm>
              <a:off x="7302500" y="2132013"/>
              <a:ext cx="220663" cy="2349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300" dirty="0">
                  <a:solidFill>
                    <a:schemeClr val="accent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9308" name="Ellipse 9307">
              <a:extLst>
                <a:ext uri="{FF2B5EF4-FFF2-40B4-BE49-F238E27FC236}">
                  <a16:creationId xmlns:a16="http://schemas.microsoft.com/office/drawing/2014/main" id="{D8AF6424-1246-D03D-F123-33D51FA67A45}"/>
                </a:ext>
              </a:extLst>
            </p:cNvPr>
            <p:cNvSpPr/>
            <p:nvPr/>
          </p:nvSpPr>
          <p:spPr bwMode="auto">
            <a:xfrm>
              <a:off x="7313613" y="3606800"/>
              <a:ext cx="219075" cy="2349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300" dirty="0">
                  <a:solidFill>
                    <a:schemeClr val="accent2">
                      <a:lumMod val="50000"/>
                    </a:schemeClr>
                  </a:solidFill>
                </a:rPr>
                <a:t>6</a:t>
              </a:r>
            </a:p>
          </p:txBody>
        </p:sp>
        <p:pic>
          <p:nvPicPr>
            <p:cNvPr id="18453" name="Image 9317">
              <a:extLst>
                <a:ext uri="{FF2B5EF4-FFF2-40B4-BE49-F238E27FC236}">
                  <a16:creationId xmlns:a16="http://schemas.microsoft.com/office/drawing/2014/main" id="{D1A7B691-DB13-0748-C0CE-8FF9B7A30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5890" y="1848324"/>
              <a:ext cx="2972911" cy="356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4" name="Image 20">
              <a:extLst>
                <a:ext uri="{FF2B5EF4-FFF2-40B4-BE49-F238E27FC236}">
                  <a16:creationId xmlns:a16="http://schemas.microsoft.com/office/drawing/2014/main" id="{20B0411B-07FD-F150-6BF8-DFFB40456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189" y="4643603"/>
              <a:ext cx="812055" cy="4297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30" name="Image 9329">
              <a:extLst>
                <a:ext uri="{FF2B5EF4-FFF2-40B4-BE49-F238E27FC236}">
                  <a16:creationId xmlns:a16="http://schemas.microsoft.com/office/drawing/2014/main" id="{0C8BF796-5D5E-C790-2E16-CCB0A30F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6599247" y="4692846"/>
              <a:ext cx="398372" cy="355785"/>
            </a:xfrm>
            <a:prstGeom prst="rect">
              <a:avLst/>
            </a:prstGeom>
          </p:spPr>
        </p:pic>
        <p:sp>
          <p:nvSpPr>
            <p:cNvPr id="9319" name="Rectangle : coins arrondis 9318">
              <a:extLst>
                <a:ext uri="{FF2B5EF4-FFF2-40B4-BE49-F238E27FC236}">
                  <a16:creationId xmlns:a16="http://schemas.microsoft.com/office/drawing/2014/main" id="{08BF4C17-B15B-DE38-40C9-AF6B065AE89C}"/>
                </a:ext>
              </a:extLst>
            </p:cNvPr>
            <p:cNvSpPr/>
            <p:nvPr/>
          </p:nvSpPr>
          <p:spPr bwMode="auto">
            <a:xfrm>
              <a:off x="6135688" y="5213350"/>
              <a:ext cx="2555875" cy="144463"/>
            </a:xfrm>
            <a:prstGeom prst="roundRect">
              <a:avLst>
                <a:gd name="adj" fmla="val 48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  <p:cxnSp>
          <p:nvCxnSpPr>
            <p:cNvPr id="9320" name="Connecteur droit 9319">
              <a:extLst>
                <a:ext uri="{FF2B5EF4-FFF2-40B4-BE49-F238E27FC236}">
                  <a16:creationId xmlns:a16="http://schemas.microsoft.com/office/drawing/2014/main" id="{ED9F7055-2E43-0806-FC44-15B3AC4AEA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43600" y="2009775"/>
              <a:ext cx="0" cy="3240088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2A8F960-2480-AEED-FC86-6DADC63AA6C6}"/>
                </a:ext>
              </a:extLst>
            </p:cNvPr>
            <p:cNvSpPr/>
            <p:nvPr/>
          </p:nvSpPr>
          <p:spPr bwMode="auto">
            <a:xfrm>
              <a:off x="6213475" y="4806950"/>
              <a:ext cx="220663" cy="2413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300" dirty="0">
                  <a:solidFill>
                    <a:schemeClr val="accent2">
                      <a:lumMod val="50000"/>
                    </a:schemeClr>
                  </a:solidFill>
                </a:rPr>
                <a:t>8</a:t>
              </a:r>
            </a:p>
          </p:txBody>
        </p:sp>
        <p:cxnSp>
          <p:nvCxnSpPr>
            <p:cNvPr id="9311" name="Connecteur : en angle 9310">
              <a:extLst>
                <a:ext uri="{FF2B5EF4-FFF2-40B4-BE49-F238E27FC236}">
                  <a16:creationId xmlns:a16="http://schemas.microsoft.com/office/drawing/2014/main" id="{BC639802-99B2-2742-2E52-29AC517C62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492157" y="3779238"/>
              <a:ext cx="775293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60" name="Groupe 55">
              <a:extLst>
                <a:ext uri="{FF2B5EF4-FFF2-40B4-BE49-F238E27FC236}">
                  <a16:creationId xmlns:a16="http://schemas.microsoft.com/office/drawing/2014/main" id="{D24E1C8B-45FB-7A83-0591-8724E2802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88190" y="1845032"/>
              <a:ext cx="2584723" cy="3568023"/>
              <a:chOff x="9237600" y="1770434"/>
              <a:chExt cx="2584800" cy="3567600"/>
            </a:xfrm>
          </p:grpSpPr>
          <p:sp>
            <p:nvSpPr>
              <p:cNvPr id="5" name="Google Shape;546;p19">
                <a:extLst>
                  <a:ext uri="{FF2B5EF4-FFF2-40B4-BE49-F238E27FC236}">
                    <a16:creationId xmlns:a16="http://schemas.microsoft.com/office/drawing/2014/main" id="{2BF3D367-8A61-0873-51A9-FB3E6A004D4A}"/>
                  </a:ext>
                </a:extLst>
              </p:cNvPr>
              <p:cNvSpPr/>
              <p:nvPr/>
            </p:nvSpPr>
            <p:spPr>
              <a:xfrm>
                <a:off x="9307725" y="1835157"/>
                <a:ext cx="2411484" cy="3493673"/>
              </a:xfrm>
              <a:prstGeom prst="roundRect">
                <a:avLst>
                  <a:gd name="adj" fmla="val 5130"/>
                </a:avLst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D25510"/>
                  </a:gs>
                </a:gsLst>
                <a:lin ang="2700000" scaled="1"/>
                <a:tileRect/>
              </a:gradFill>
              <a:ln w="12700" cap="flat" cmpd="sng">
                <a:solidFill>
                  <a:schemeClr val="accent2">
                    <a:lumMod val="5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defRPr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591;p19">
                <a:extLst>
                  <a:ext uri="{FF2B5EF4-FFF2-40B4-BE49-F238E27FC236}">
                    <a16:creationId xmlns:a16="http://schemas.microsoft.com/office/drawing/2014/main" id="{18A67722-B2BE-B416-9630-C4ED57E8097A}"/>
                  </a:ext>
                </a:extLst>
              </p:cNvPr>
              <p:cNvSpPr txBox="1"/>
              <p:nvPr/>
            </p:nvSpPr>
            <p:spPr>
              <a:xfrm>
                <a:off x="9971320" y="2003412"/>
                <a:ext cx="1714551" cy="30968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91425" tIns="45700" rIns="91425" bIns="4570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5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Validation panier</a:t>
                </a:r>
              </a:p>
              <a:p>
                <a:pPr>
                  <a:lnSpc>
                    <a:spcPct val="155000"/>
                  </a:lnSpc>
                  <a:defRPr/>
                </a:pPr>
                <a:endParaRPr lang="fr-FR" sz="1800" dirty="0">
                  <a:solidFill>
                    <a:schemeClr val="dk1"/>
                  </a:solidFill>
                  <a:latin typeface="+mn-lt"/>
                  <a:cs typeface="Calibri"/>
                  <a:sym typeface="Calibri"/>
                </a:endParaRPr>
              </a:p>
              <a:p>
                <a:pPr>
                  <a:lnSpc>
                    <a:spcPct val="155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Paiement</a:t>
                </a:r>
              </a:p>
              <a:p>
                <a:pPr>
                  <a:lnSpc>
                    <a:spcPct val="155000"/>
                  </a:lnSpc>
                  <a:defRPr/>
                </a:pPr>
                <a:endParaRPr lang="fr-FR" sz="18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>
                  <a:lnSpc>
                    <a:spcPct val="155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Retours</a:t>
                </a:r>
              </a:p>
              <a:p>
                <a:pPr>
                  <a:lnSpc>
                    <a:spcPct val="155000"/>
                  </a:lnSpc>
                  <a:defRPr/>
                </a:pPr>
                <a:endParaRPr lang="fr-FR" sz="18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>
                  <a:lnSpc>
                    <a:spcPct val="155000"/>
                  </a:lnSpc>
                  <a:defRPr/>
                </a:pPr>
                <a:r>
                  <a:rPr lang="fr-FR" sz="1700" dirty="0">
                    <a:solidFill>
                      <a:schemeClr val="dk1"/>
                    </a:solidFill>
                    <a:latin typeface="+mn-lt"/>
                    <a:cs typeface="Calibri"/>
                    <a:sym typeface="Calibri"/>
                  </a:rPr>
                  <a:t>Note satisfaction</a:t>
                </a:r>
                <a:endParaRPr sz="1700" dirty="0"/>
              </a:p>
            </p:txBody>
          </p:sp>
          <p:pic>
            <p:nvPicPr>
              <p:cNvPr id="18466" name="Image 9353">
                <a:extLst>
                  <a:ext uri="{FF2B5EF4-FFF2-40B4-BE49-F238E27FC236}">
                    <a16:creationId xmlns:a16="http://schemas.microsoft.com/office/drawing/2014/main" id="{2BB33F37-F03A-56B6-B9B8-585933BB205E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69838" y="2964437"/>
                <a:ext cx="479183" cy="33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467" name="Groupe 18">
                <a:extLst>
                  <a:ext uri="{FF2B5EF4-FFF2-40B4-BE49-F238E27FC236}">
                    <a16:creationId xmlns:a16="http://schemas.microsoft.com/office/drawing/2014/main" id="{C8F90A98-B4CC-42A0-FB4D-F3C5A279DB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68992" y="2104382"/>
                <a:ext cx="503135" cy="331010"/>
                <a:chOff x="9228556" y="5978525"/>
                <a:chExt cx="503135" cy="331010"/>
              </a:xfrm>
            </p:grpSpPr>
            <p:pic>
              <p:nvPicPr>
                <p:cNvPr id="18478" name="Image 12">
                  <a:extLst>
                    <a:ext uri="{FF2B5EF4-FFF2-40B4-BE49-F238E27FC236}">
                      <a16:creationId xmlns:a16="http://schemas.microsoft.com/office/drawing/2014/main" id="{51FAE6BB-4B8E-E99D-C0BB-0D8CF28FF6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8556" y="5978525"/>
                  <a:ext cx="503135" cy="3310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FAA7C10-A4EE-B554-7A2C-3ED141217BE5}"/>
                    </a:ext>
                  </a:extLst>
                </p:cNvPr>
                <p:cNvSpPr/>
                <p:nvPr/>
              </p:nvSpPr>
              <p:spPr>
                <a:xfrm>
                  <a:off x="9445125" y="6010889"/>
                  <a:ext cx="139704" cy="1317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pic>
              <p:nvPicPr>
                <p:cNvPr id="18480" name="Image 17">
                  <a:extLst>
                    <a:ext uri="{FF2B5EF4-FFF2-40B4-BE49-F238E27FC236}">
                      <a16:creationId xmlns:a16="http://schemas.microsoft.com/office/drawing/2014/main" id="{17FECD09-8CF0-14F5-49C9-760934DAFE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19639" y="6004800"/>
                  <a:ext cx="180000" cy="18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8468" name="Image 21">
                <a:extLst>
                  <a:ext uri="{FF2B5EF4-FFF2-40B4-BE49-F238E27FC236}">
                    <a16:creationId xmlns:a16="http://schemas.microsoft.com/office/drawing/2014/main" id="{61582460-9B74-D954-A1D2-326DDED37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7054" y="3674021"/>
                <a:ext cx="530322" cy="530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469" name="Groupe 29">
                <a:extLst>
                  <a:ext uri="{FF2B5EF4-FFF2-40B4-BE49-F238E27FC236}">
                    <a16:creationId xmlns:a16="http://schemas.microsoft.com/office/drawing/2014/main" id="{972E33E3-5905-B985-75B7-C8BE1922F6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461898" y="4468966"/>
                <a:ext cx="494203" cy="416583"/>
                <a:chOff x="6927581" y="5482699"/>
                <a:chExt cx="821704" cy="692644"/>
              </a:xfrm>
            </p:grpSpPr>
            <p:pic>
              <p:nvPicPr>
                <p:cNvPr id="18475" name="Image 23">
                  <a:extLst>
                    <a:ext uri="{FF2B5EF4-FFF2-40B4-BE49-F238E27FC236}">
                      <a16:creationId xmlns:a16="http://schemas.microsoft.com/office/drawing/2014/main" id="{AE3CC4F8-76D7-0A97-9BFA-3B69BCF17B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27581" y="5812902"/>
                  <a:ext cx="377243" cy="358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76" name="Image 26">
                  <a:extLst>
                    <a:ext uri="{FF2B5EF4-FFF2-40B4-BE49-F238E27FC236}">
                      <a16:creationId xmlns:a16="http://schemas.microsoft.com/office/drawing/2014/main" id="{65DDCBAA-A610-9EF2-0790-F9DD786838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47470" y="5482699"/>
                  <a:ext cx="365812" cy="3543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77" name="Image 28">
                  <a:extLst>
                    <a:ext uri="{FF2B5EF4-FFF2-40B4-BE49-F238E27FC236}">
                      <a16:creationId xmlns:a16="http://schemas.microsoft.com/office/drawing/2014/main" id="{066260A7-D050-CAA0-8599-A48C7B113C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374024" y="5815323"/>
                  <a:ext cx="375261" cy="3600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8470" name="Image 9317">
                <a:extLst>
                  <a:ext uri="{FF2B5EF4-FFF2-40B4-BE49-F238E27FC236}">
                    <a16:creationId xmlns:a16="http://schemas.microsoft.com/office/drawing/2014/main" id="{1C5BBDD7-C929-D7E5-E061-E82A09786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7600" y="1770434"/>
                <a:ext cx="2584800" cy="356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EF4EB763-F2BA-A5CA-B7D8-10638841E8A9}"/>
                  </a:ext>
                </a:extLst>
              </p:cNvPr>
              <p:cNvSpPr/>
              <p:nvPr/>
            </p:nvSpPr>
            <p:spPr bwMode="auto">
              <a:xfrm>
                <a:off x="10498386" y="4319300"/>
                <a:ext cx="220669" cy="23968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300" dirty="0">
                    <a:solidFill>
                      <a:schemeClr val="accent2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3E39C448-5463-A1BF-543F-B4F3D1006F99}"/>
                  </a:ext>
                </a:extLst>
              </p:cNvPr>
              <p:cNvSpPr/>
              <p:nvPr/>
            </p:nvSpPr>
            <p:spPr bwMode="auto">
              <a:xfrm>
                <a:off x="10498386" y="2668496"/>
                <a:ext cx="220669" cy="241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300" dirty="0">
                    <a:solidFill>
                      <a:schemeClr val="accent2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D937D387-C7B9-6961-86CD-7C7E00123FF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260099" y="1943095"/>
                <a:ext cx="0" cy="324129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2D3C0CE5-03EC-C6BD-B0C0-9E04F489114F}"/>
                  </a:ext>
                </a:extLst>
              </p:cNvPr>
              <p:cNvSpPr/>
              <p:nvPr/>
            </p:nvSpPr>
            <p:spPr bwMode="auto">
              <a:xfrm>
                <a:off x="9341063" y="5163750"/>
                <a:ext cx="2268606" cy="144446"/>
              </a:xfrm>
              <a:prstGeom prst="roundRect">
                <a:avLst>
                  <a:gd name="adj" fmla="val 4866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dirty="0"/>
              </a:p>
            </p:txBody>
          </p:sp>
        </p:grpSp>
        <p:cxnSp>
          <p:nvCxnSpPr>
            <p:cNvPr id="45" name="Connecteur : en angle 44">
              <a:extLst>
                <a:ext uri="{FF2B5EF4-FFF2-40B4-BE49-F238E27FC236}">
                  <a16:creationId xmlns:a16="http://schemas.microsoft.com/office/drawing/2014/main" id="{EE1548E7-5967-859F-426A-449749D16D35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V="1">
              <a:off x="8334307" y="3167056"/>
              <a:ext cx="3487812" cy="3387851"/>
            </a:xfrm>
            <a:prstGeom prst="bentConnector3">
              <a:avLst>
                <a:gd name="adj1" fmla="val -6099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5" name="Google Shape;551;p19">
              <a:extLst>
                <a:ext uri="{FF2B5EF4-FFF2-40B4-BE49-F238E27FC236}">
                  <a16:creationId xmlns:a16="http://schemas.microsoft.com/office/drawing/2014/main" id="{E46DE6D2-16B7-5F31-BBEE-4062CC1D18A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888163" y="1647825"/>
              <a:ext cx="0" cy="755650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lumMod val="75000"/>
                </a:schemeClr>
              </a:solidFill>
              <a:prstDash val="sys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3" name="Google Shape;551;p19">
              <a:extLst>
                <a:ext uri="{FF2B5EF4-FFF2-40B4-BE49-F238E27FC236}">
                  <a16:creationId xmlns:a16="http://schemas.microsoft.com/office/drawing/2014/main" id="{B3B9A2FD-780D-8BAD-CA9E-F13FAC4A31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86788" y="1635125"/>
              <a:ext cx="0" cy="2292350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lumMod val="75000"/>
                </a:schemeClr>
              </a:solidFill>
              <a:prstDash val="sysDash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8437" name="Image 1">
              <a:extLst>
                <a:ext uri="{FF2B5EF4-FFF2-40B4-BE49-F238E27FC236}">
                  <a16:creationId xmlns:a16="http://schemas.microsoft.com/office/drawing/2014/main" id="{940758D5-2F2A-358D-9F3B-9B9A40DAC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975" y="1012825"/>
              <a:ext cx="373063" cy="3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30567CE2-7FAF-12EE-25E8-9E717104761A}"/>
                </a:ext>
              </a:extLst>
            </p:cNvPr>
            <p:cNvSpPr/>
            <p:nvPr/>
          </p:nvSpPr>
          <p:spPr bwMode="auto">
            <a:xfrm>
              <a:off x="1403350" y="3995738"/>
              <a:ext cx="220663" cy="2413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13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Google Shape;592;p19">
              <a:extLst>
                <a:ext uri="{FF2B5EF4-FFF2-40B4-BE49-F238E27FC236}">
                  <a16:creationId xmlns:a16="http://schemas.microsoft.com/office/drawing/2014/main" id="{A0095B9D-5E26-EA3C-850F-D9188F5C2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738" y="3989388"/>
              <a:ext cx="368300" cy="27622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  <a:defRPr/>
              </a:pPr>
              <a:r>
                <a:rPr lang="fr-FR" altLang="fr-FR" sz="1200" dirty="0">
                  <a:solidFill>
                    <a:schemeClr val="accent2">
                      <a:lumMod val="50000"/>
                    </a:schemeClr>
                  </a:solidFill>
                  <a:cs typeface="Calibri" panose="020F0502020204030204" pitchFamily="34" charset="0"/>
                  <a:sym typeface="Calibri" panose="020F0502020204030204" pitchFamily="34" charset="0"/>
                </a:rPr>
                <a:t>11</a:t>
              </a:r>
              <a:endParaRPr lang="fr-FR" altLang="fr-FR" sz="1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C114B8-8947-6B49-5C8C-6409E7357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7FE981-4F0C-4DBC-95C2-FE7589DCCD85}" type="slidenum">
              <a:rPr lang="fr-FR"/>
              <a:pPr>
                <a:defRPr/>
              </a:pPr>
              <a:t>12</a:t>
            </a:fld>
            <a:endParaRPr lang="fr-FR" dirty="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691B743-AE1B-C6D4-E87C-42F04D04A37D}"/>
              </a:ext>
            </a:extLst>
          </p:cNvPr>
          <p:cNvGrpSpPr/>
          <p:nvPr/>
        </p:nvGrpSpPr>
        <p:grpSpPr>
          <a:xfrm>
            <a:off x="3043090" y="5625099"/>
            <a:ext cx="1722338" cy="612000"/>
            <a:chOff x="4056716" y="5528260"/>
            <a:chExt cx="1722338" cy="612000"/>
          </a:xfrm>
        </p:grpSpPr>
        <p:sp>
          <p:nvSpPr>
            <p:cNvPr id="10" name="Google Shape;567;p19">
              <a:extLst>
                <a:ext uri="{FF2B5EF4-FFF2-40B4-BE49-F238E27FC236}">
                  <a16:creationId xmlns:a16="http://schemas.microsoft.com/office/drawing/2014/main" id="{41F50D24-C902-0285-7FE3-22240C1B8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716" y="5528260"/>
              <a:ext cx="1722338" cy="612000"/>
            </a:xfrm>
            <a:prstGeom prst="roundRect">
              <a:avLst>
                <a:gd name="adj" fmla="val 5130"/>
              </a:avLst>
            </a:prstGeom>
            <a:solidFill>
              <a:srgbClr val="0B64B5"/>
            </a:solidFill>
            <a:ln w="12700">
              <a:solidFill>
                <a:srgbClr val="A5A5A5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fr-FR" altLang="fr-FR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pic>
          <p:nvPicPr>
            <p:cNvPr id="13" name="Image 18440">
              <a:extLst>
                <a:ext uri="{FF2B5EF4-FFF2-40B4-BE49-F238E27FC236}">
                  <a16:creationId xmlns:a16="http://schemas.microsoft.com/office/drawing/2014/main" id="{60D927B3-DBAE-363E-AB9E-4821CACAA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2000" y="5612400"/>
              <a:ext cx="457132" cy="457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Google Shape;592;p19">
              <a:extLst>
                <a:ext uri="{FF2B5EF4-FFF2-40B4-BE49-F238E27FC236}">
                  <a16:creationId xmlns:a16="http://schemas.microsoft.com/office/drawing/2014/main" id="{45A85233-F16F-7EFC-13B1-B3F330891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1600" y="5655600"/>
              <a:ext cx="1058542" cy="36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5" tIns="45700" rIns="91425" bIns="457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r>
                <a:rPr lang="fr-FR" altLang="fr-FR" dirty="0">
                  <a:solidFill>
                    <a:srgbClr val="FFFFFF"/>
                  </a:solidFill>
                  <a:cs typeface="Calibri" panose="020F0502020204030204" pitchFamily="34" charset="0"/>
                  <a:sym typeface="Calibri" panose="020F0502020204030204" pitchFamily="34" charset="0"/>
                </a:rPr>
                <a:t> Chatbot</a:t>
              </a:r>
              <a:endParaRPr lang="fr-FR" altLang="fr-F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28" name="Google Shape;551;p19">
            <a:extLst>
              <a:ext uri="{FF2B5EF4-FFF2-40B4-BE49-F238E27FC236}">
                <a16:creationId xmlns:a16="http://schemas.microsoft.com/office/drawing/2014/main" id="{8EF6ED68-AAF2-C9C7-4012-30595DA765F1}"/>
              </a:ext>
            </a:extLst>
          </p:cNvPr>
          <p:cNvCxnSpPr>
            <a:cxnSpLocks/>
          </p:cNvCxnSpPr>
          <p:nvPr/>
        </p:nvCxnSpPr>
        <p:spPr bwMode="auto">
          <a:xfrm>
            <a:off x="3293853" y="5004000"/>
            <a:ext cx="0" cy="59760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C8A3FD6-6EF9-625D-87BA-66B05541486B}"/>
              </a:ext>
            </a:extLst>
          </p:cNvPr>
          <p:cNvSpPr/>
          <p:nvPr/>
        </p:nvSpPr>
        <p:spPr bwMode="auto">
          <a:xfrm>
            <a:off x="6350" y="0"/>
            <a:ext cx="12196763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F63C8-79DB-96F4-D8C7-6EFA6260F870}"/>
              </a:ext>
            </a:extLst>
          </p:cNvPr>
          <p:cNvSpPr/>
          <p:nvPr/>
        </p:nvSpPr>
        <p:spPr>
          <a:xfrm>
            <a:off x="3749552" y="348904"/>
            <a:ext cx="4434355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Architecture infrastructure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026D92-6EC2-8816-3FBF-A01DDED5E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23688" y="6518275"/>
            <a:ext cx="458787" cy="365125"/>
          </a:xfrm>
        </p:spPr>
        <p:txBody>
          <a:bodyPr/>
          <a:lstStyle/>
          <a:p>
            <a:pPr>
              <a:defRPr/>
            </a:pPr>
            <a:fld id="{A7E32ED7-0D93-4C8A-A1B6-3E24AD5A43CC}" type="slidenum">
              <a:rPr lang="fr-FR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18484" name="Rectangle 18483">
            <a:extLst>
              <a:ext uri="{FF2B5EF4-FFF2-40B4-BE49-F238E27FC236}">
                <a16:creationId xmlns:a16="http://schemas.microsoft.com/office/drawing/2014/main" id="{E76C0120-AA5E-5F1A-E719-2B8F16997757}"/>
              </a:ext>
            </a:extLst>
          </p:cNvPr>
          <p:cNvSpPr/>
          <p:nvPr/>
        </p:nvSpPr>
        <p:spPr bwMode="auto">
          <a:xfrm>
            <a:off x="0" y="1322388"/>
            <a:ext cx="1882775" cy="5535612"/>
          </a:xfrm>
          <a:prstGeom prst="rect">
            <a:avLst/>
          </a:prstGeom>
          <a:gradFill flip="none" rotWithShape="1">
            <a:gsLst>
              <a:gs pos="0">
                <a:srgbClr val="D1D1D1"/>
              </a:gs>
              <a:gs pos="100000">
                <a:srgbClr val="C9C9C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9462" name="Image 16">
            <a:extLst>
              <a:ext uri="{FF2B5EF4-FFF2-40B4-BE49-F238E27FC236}">
                <a16:creationId xmlns:a16="http://schemas.microsoft.com/office/drawing/2014/main" id="{E3644481-814D-3F5E-156E-32108555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501775"/>
            <a:ext cx="1882775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Image 8">
            <a:extLst>
              <a:ext uri="{FF2B5EF4-FFF2-40B4-BE49-F238E27FC236}">
                <a16:creationId xmlns:a16="http://schemas.microsoft.com/office/drawing/2014/main" id="{476646AF-C8FC-8712-EDB3-EB4CDFA1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8827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87" name="Rectangle : coins arrondis 18486">
            <a:extLst>
              <a:ext uri="{FF2B5EF4-FFF2-40B4-BE49-F238E27FC236}">
                <a16:creationId xmlns:a16="http://schemas.microsoft.com/office/drawing/2014/main" id="{EB9F9CBD-EFB8-7B36-9986-C62FCA543268}"/>
              </a:ext>
            </a:extLst>
          </p:cNvPr>
          <p:cNvSpPr/>
          <p:nvPr/>
        </p:nvSpPr>
        <p:spPr>
          <a:xfrm>
            <a:off x="3222625" y="1216025"/>
            <a:ext cx="5795963" cy="5535613"/>
          </a:xfrm>
          <a:prstGeom prst="roundRect">
            <a:avLst>
              <a:gd name="adj" fmla="val 5130"/>
            </a:avLst>
          </a:prstGeom>
          <a:solidFill>
            <a:srgbClr val="D9EAF5"/>
          </a:solidFill>
          <a:ln>
            <a:solidFill>
              <a:srgbClr val="77B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grpSp>
        <p:nvGrpSpPr>
          <p:cNvPr id="19465" name="Groupe 26">
            <a:extLst>
              <a:ext uri="{FF2B5EF4-FFF2-40B4-BE49-F238E27FC236}">
                <a16:creationId xmlns:a16="http://schemas.microsoft.com/office/drawing/2014/main" id="{19257A90-2F27-A9F2-136A-D3E488F0F656}"/>
              </a:ext>
            </a:extLst>
          </p:cNvPr>
          <p:cNvGrpSpPr>
            <a:grpSpLocks/>
          </p:cNvGrpSpPr>
          <p:nvPr/>
        </p:nvGrpSpPr>
        <p:grpSpPr bwMode="auto">
          <a:xfrm>
            <a:off x="1871663" y="1447800"/>
            <a:ext cx="8265864" cy="5105400"/>
            <a:chOff x="1871233" y="1447800"/>
            <a:chExt cx="8266296" cy="5105400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FD0F19D-415D-6FBD-40AF-74A6D9CC605D}"/>
                </a:ext>
              </a:extLst>
            </p:cNvPr>
            <p:cNvCxnSpPr>
              <a:cxnSpLocks/>
              <a:endCxn id="19521" idx="1"/>
            </p:cNvCxnSpPr>
            <p:nvPr/>
          </p:nvCxnSpPr>
          <p:spPr bwMode="auto">
            <a:xfrm>
              <a:off x="2230027" y="3284538"/>
              <a:ext cx="1117658" cy="15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1EBD0285-9EF7-146B-A04C-F15FED9CD1A2}"/>
                </a:ext>
              </a:extLst>
            </p:cNvPr>
            <p:cNvCxnSpPr>
              <a:cxnSpLocks/>
              <a:endCxn id="19526" idx="1"/>
            </p:cNvCxnSpPr>
            <p:nvPr/>
          </p:nvCxnSpPr>
          <p:spPr bwMode="auto">
            <a:xfrm flipV="1">
              <a:off x="2223676" y="1808163"/>
              <a:ext cx="1098607" cy="744537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537CD2BF-E9AD-67B9-FCCA-DE30C11D01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17326" y="3890963"/>
              <a:ext cx="1124009" cy="89535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A2C6FBF-6E47-938C-D5D2-24F99E5B3C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91925" y="5218113"/>
              <a:ext cx="1144647" cy="998537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8EC461A-D8A4-F027-3FBA-0FDAB00BB7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32093" y="2168525"/>
              <a:ext cx="0" cy="7572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0ED86409-9CB1-E3A3-061B-B0246EA9667E}"/>
                </a:ext>
              </a:extLst>
            </p:cNvPr>
            <p:cNvCxnSpPr>
              <a:cxnSpLocks/>
              <a:stCxn id="19517" idx="0"/>
              <a:endCxn id="19521" idx="2"/>
            </p:cNvCxnSpPr>
            <p:nvPr/>
          </p:nvCxnSpPr>
          <p:spPr bwMode="auto">
            <a:xfrm flipV="1">
              <a:off x="4917804" y="3646488"/>
              <a:ext cx="0" cy="76676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487DF808-919C-E04D-6283-2185E1D3C46D}"/>
                </a:ext>
              </a:extLst>
            </p:cNvPr>
            <p:cNvCxnSpPr>
              <a:cxnSpLocks/>
              <a:stCxn id="19521" idx="3"/>
            </p:cNvCxnSpPr>
            <p:nvPr/>
          </p:nvCxnSpPr>
          <p:spPr bwMode="auto">
            <a:xfrm>
              <a:off x="6486336" y="3286125"/>
              <a:ext cx="3456169" cy="1746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212">
              <a:extLst>
                <a:ext uri="{FF2B5EF4-FFF2-40B4-BE49-F238E27FC236}">
                  <a16:creationId xmlns:a16="http://schemas.microsoft.com/office/drawing/2014/main" id="{CE9F4179-C2AB-AE75-0E99-FF81D84B1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5255" y="2957513"/>
              <a:ext cx="1276417" cy="33972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r>
                <a:rPr lang="fr-FR" altLang="fr-FR" sz="1600" b="1" dirty="0">
                  <a:solidFill>
                    <a:schemeClr val="accent1">
                      <a:lumMod val="75000"/>
                    </a:schemeClr>
                  </a:solidFill>
                </a:rPr>
                <a:t>monitoring</a:t>
              </a:r>
              <a:endParaRPr lang="en-US" altLang="fr-FR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3" name="ZoneTexte 213">
              <a:extLst>
                <a:ext uri="{FF2B5EF4-FFF2-40B4-BE49-F238E27FC236}">
                  <a16:creationId xmlns:a16="http://schemas.microsoft.com/office/drawing/2014/main" id="{6A8E2C0C-CDE3-6203-F5FF-CC41690D7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67587">
              <a:off x="2277654" y="1873250"/>
              <a:ext cx="838244" cy="3381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r>
                <a:rPr lang="fr-FR" altLang="fr-FR" sz="1600" b="1" dirty="0">
                  <a:solidFill>
                    <a:schemeClr val="accent1">
                      <a:lumMod val="75000"/>
                    </a:schemeClr>
                  </a:solidFill>
                </a:rPr>
                <a:t>photo</a:t>
              </a:r>
              <a:endParaRPr lang="en-US" altLang="fr-FR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ZoneTexte 214">
              <a:extLst>
                <a:ext uri="{FF2B5EF4-FFF2-40B4-BE49-F238E27FC236}">
                  <a16:creationId xmlns:a16="http://schemas.microsoft.com/office/drawing/2014/main" id="{05C276B0-A2FD-B02F-0134-AC2A957A4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56004">
              <a:off x="2218913" y="2151063"/>
              <a:ext cx="1160524" cy="33813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r>
                <a:rPr lang="fr-FR" altLang="fr-FR" sz="1600" b="1" dirty="0">
                  <a:solidFill>
                    <a:schemeClr val="accent1">
                      <a:lumMod val="75000"/>
                    </a:schemeClr>
                  </a:solidFill>
                </a:rPr>
                <a:t>prédiction</a:t>
              </a:r>
              <a:endParaRPr lang="en-US" altLang="fr-FR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5" name="ZoneTexte 215">
              <a:extLst>
                <a:ext uri="{FF2B5EF4-FFF2-40B4-BE49-F238E27FC236}">
                  <a16:creationId xmlns:a16="http://schemas.microsoft.com/office/drawing/2014/main" id="{8951132E-F1A7-8FC7-F711-3AF596225D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5282" y="2981325"/>
              <a:ext cx="944611" cy="3381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r>
                <a:rPr lang="fr-FR" altLang="fr-FR" sz="1600" b="1" dirty="0">
                  <a:solidFill>
                    <a:schemeClr val="accent1">
                      <a:lumMod val="75000"/>
                    </a:schemeClr>
                  </a:solidFill>
                </a:rPr>
                <a:t>signaux</a:t>
              </a:r>
              <a:endParaRPr lang="en-US" altLang="fr-FR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ZoneTexte 216">
              <a:extLst>
                <a:ext uri="{FF2B5EF4-FFF2-40B4-BE49-F238E27FC236}">
                  <a16:creationId xmlns:a16="http://schemas.microsoft.com/office/drawing/2014/main" id="{BE153817-3B7A-94C3-8B40-0C496E882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386407">
              <a:off x="2318931" y="4003675"/>
              <a:ext cx="998589" cy="3381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r>
                <a:rPr lang="fr-FR" altLang="fr-FR" sz="1600" b="1" dirty="0">
                  <a:solidFill>
                    <a:schemeClr val="accent1">
                      <a:lumMod val="75000"/>
                    </a:schemeClr>
                  </a:solidFill>
                </a:rPr>
                <a:t>échanges</a:t>
              </a:r>
              <a:endParaRPr lang="en-US" altLang="fr-FR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" name="ZoneTexte 217">
              <a:extLst>
                <a:ext uri="{FF2B5EF4-FFF2-40B4-BE49-F238E27FC236}">
                  <a16:creationId xmlns:a16="http://schemas.microsoft.com/office/drawing/2014/main" id="{C6688967-D2AF-278F-5289-3F1173B0E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47425">
              <a:off x="1871233" y="5384800"/>
              <a:ext cx="1860647" cy="6635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fr-FR" altLang="fr-FR" sz="1600" b="1" dirty="0">
                  <a:solidFill>
                    <a:schemeClr val="accent1">
                      <a:lumMod val="75000"/>
                    </a:schemeClr>
                  </a:solidFill>
                </a:rPr>
                <a:t>     information </a:t>
              </a:r>
              <a:endParaRPr lang="en-US" altLang="fr-FR" sz="16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fr-FR" altLang="fr-FR" sz="1600" b="1" dirty="0">
                  <a:solidFill>
                    <a:schemeClr val="accent1">
                      <a:lumMod val="75000"/>
                    </a:schemeClr>
                  </a:solidFill>
                </a:rPr>
                <a:t>connexion compte</a:t>
              </a:r>
            </a:p>
          </p:txBody>
        </p:sp>
        <p:sp>
          <p:nvSpPr>
            <p:cNvPr id="38" name="ZoneTexte 218">
              <a:extLst>
                <a:ext uri="{FF2B5EF4-FFF2-40B4-BE49-F238E27FC236}">
                  <a16:creationId xmlns:a16="http://schemas.microsoft.com/office/drawing/2014/main" id="{6BA58A66-0B9E-516A-A7E0-5459B74F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89851">
              <a:off x="8923029" y="1831063"/>
              <a:ext cx="1214500" cy="33813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r>
                <a:rPr lang="fr-FR" altLang="fr-FR" sz="1600" b="1" dirty="0">
                  <a:solidFill>
                    <a:schemeClr val="accent1">
                      <a:lumMod val="75000"/>
                    </a:schemeClr>
                  </a:solidFill>
                </a:rPr>
                <a:t>data model</a:t>
              </a:r>
              <a:endParaRPr lang="en-US" altLang="fr-FR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" name="ZoneTexte 219">
              <a:extLst>
                <a:ext uri="{FF2B5EF4-FFF2-40B4-BE49-F238E27FC236}">
                  <a16:creationId xmlns:a16="http://schemas.microsoft.com/office/drawing/2014/main" id="{5C5CC896-7C1B-FCA1-CD8E-BB0F84390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343287">
              <a:off x="8915392" y="4161129"/>
              <a:ext cx="1200213" cy="33813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r>
                <a:rPr lang="fr-FR" altLang="fr-FR" sz="1600" b="1" dirty="0">
                  <a:solidFill>
                    <a:schemeClr val="accent1">
                      <a:lumMod val="75000"/>
                    </a:schemeClr>
                  </a:solidFill>
                </a:rPr>
                <a:t>data chat</a:t>
              </a:r>
              <a:endParaRPr lang="en-US" altLang="fr-FR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9500" name="Groupe 18444">
              <a:extLst>
                <a:ext uri="{FF2B5EF4-FFF2-40B4-BE49-F238E27FC236}">
                  <a16:creationId xmlns:a16="http://schemas.microsoft.com/office/drawing/2014/main" id="{86C93829-8F40-EECD-89BE-EADCCDB689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760" y="5833245"/>
              <a:ext cx="3179920" cy="719955"/>
              <a:chOff x="5316352" y="5796000"/>
              <a:chExt cx="3179942" cy="720000"/>
            </a:xfrm>
          </p:grpSpPr>
          <p:sp>
            <p:nvSpPr>
              <p:cNvPr id="19528" name="Google Shape;567;p19">
                <a:extLst>
                  <a:ext uri="{FF2B5EF4-FFF2-40B4-BE49-F238E27FC236}">
                    <a16:creationId xmlns:a16="http://schemas.microsoft.com/office/drawing/2014/main" id="{5A63D5D0-905B-28B9-5C1C-6BA560752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352" y="5796000"/>
                <a:ext cx="3139200" cy="720000"/>
              </a:xfrm>
              <a:prstGeom prst="roundRect">
                <a:avLst>
                  <a:gd name="adj" fmla="val 5130"/>
                </a:avLst>
              </a:prstGeom>
              <a:solidFill>
                <a:srgbClr val="0B64B5"/>
              </a:solidFill>
              <a:ln w="12700">
                <a:solidFill>
                  <a:srgbClr val="A5A5A5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1425" tIns="45700" rIns="91425" bIns="457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:endParaRPr lang="fr-FR" altLang="fr-FR">
                  <a:solidFill>
                    <a:srgbClr val="FFFFFF"/>
                  </a:solidFill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9529" name="Google Shape;592;p19">
                <a:extLst>
                  <a:ext uri="{FF2B5EF4-FFF2-40B4-BE49-F238E27FC236}">
                    <a16:creationId xmlns:a16="http://schemas.microsoft.com/office/drawing/2014/main" id="{C80D4EF4-227D-9272-D299-5F63265B5C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5111" y="5855576"/>
                <a:ext cx="2361183" cy="646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:r>
                  <a:rPr lang="fr-FR" altLang="fr-FR">
                    <a:solidFill>
                      <a:srgbClr val="FFFFFF"/>
                    </a:solidFill>
                    <a:cs typeface="Calibri" panose="020F0502020204030204" pitchFamily="34" charset="0"/>
                    <a:sym typeface="Calibri" panose="020F0502020204030204" pitchFamily="34" charset="0"/>
                  </a:rPr>
                  <a:t>Comptes de stockage</a:t>
                </a:r>
              </a:p>
              <a:p>
                <a:pPr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:r>
                  <a:rPr lang="fr-FR" altLang="fr-FR">
                    <a:solidFill>
                      <a:srgbClr val="FFFFFF"/>
                    </a:solidFill>
                    <a:cs typeface="Calibri" panose="020F0502020204030204" pitchFamily="34" charset="0"/>
                    <a:sym typeface="Calibri" panose="020F0502020204030204" pitchFamily="34" charset="0"/>
                  </a:rPr>
                  <a:t>Gestion  des  comptes</a:t>
                </a:r>
                <a:endParaRPr lang="fr-FR" altLang="fr-FR"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501" name="Groupe 18441">
              <a:extLst>
                <a:ext uri="{FF2B5EF4-FFF2-40B4-BE49-F238E27FC236}">
                  <a16:creationId xmlns:a16="http://schemas.microsoft.com/office/drawing/2014/main" id="{C11BF5B9-0794-00B3-8F4F-D0B4B19B3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2160" y="1447800"/>
              <a:ext cx="3805583" cy="719955"/>
              <a:chOff x="5305422" y="1656000"/>
              <a:chExt cx="3805610" cy="720000"/>
            </a:xfrm>
          </p:grpSpPr>
          <p:grpSp>
            <p:nvGrpSpPr>
              <p:cNvPr id="19523" name="Groupe 38">
                <a:extLst>
                  <a:ext uri="{FF2B5EF4-FFF2-40B4-BE49-F238E27FC236}">
                    <a16:creationId xmlns:a16="http://schemas.microsoft.com/office/drawing/2014/main" id="{C85B978F-E9A8-1186-D19A-5A1804760B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05422" y="1656000"/>
                <a:ext cx="3139200" cy="720000"/>
                <a:chOff x="5283188" y="716676"/>
                <a:chExt cx="2576220" cy="1092320"/>
              </a:xfrm>
            </p:grpSpPr>
            <p:sp>
              <p:nvSpPr>
                <p:cNvPr id="19526" name="Google Shape;567;p19">
                  <a:extLst>
                    <a:ext uri="{FF2B5EF4-FFF2-40B4-BE49-F238E27FC236}">
                      <a16:creationId xmlns:a16="http://schemas.microsoft.com/office/drawing/2014/main" id="{EAE72C59-D248-E6D2-15C6-2510CF7B7B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3188" y="716676"/>
                  <a:ext cx="2576220" cy="1092320"/>
                </a:xfrm>
                <a:prstGeom prst="roundRect">
                  <a:avLst>
                    <a:gd name="adj" fmla="val 5130"/>
                  </a:avLst>
                </a:prstGeom>
                <a:solidFill>
                  <a:srgbClr val="0B64B5"/>
                </a:solidFill>
                <a:ln w="12700">
                  <a:solidFill>
                    <a:srgbClr val="A5A5A5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endParaRPr lang="fr-FR" altLang="fr-FR">
                    <a:solidFill>
                      <a:srgbClr val="FFFFFF"/>
                    </a:solidFill>
                    <a:cs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19527" name="Google Shape;592;p19">
                  <a:extLst>
                    <a:ext uri="{FF2B5EF4-FFF2-40B4-BE49-F238E27FC236}">
                      <a16:creationId xmlns:a16="http://schemas.microsoft.com/office/drawing/2014/main" id="{6CD3DE67-5DB6-C01B-FACA-2477401FC2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51681" y="828382"/>
                  <a:ext cx="1577691" cy="9571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r>
                    <a:rPr lang="fr-FR" altLang="fr-FR">
                      <a:solidFill>
                        <a:srgbClr val="FFFFFF"/>
                      </a:solidFill>
                      <a:cs typeface="Calibri" panose="020F0502020204030204" pitchFamily="34" charset="0"/>
                      <a:sym typeface="Calibri" panose="020F0502020204030204" pitchFamily="34" charset="0"/>
                    </a:rPr>
                    <a:t>Web App Service</a:t>
                  </a:r>
                </a:p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r>
                    <a:rPr lang="fr-FR" altLang="fr-FR" sz="1700">
                      <a:solidFill>
                        <a:srgbClr val="FFFFFF"/>
                      </a:solidFill>
                      <a:latin typeface="Arial" panose="020B0604020202020204" pitchFamily="34" charset="0"/>
                      <a:cs typeface="Calibri" panose="020F0502020204030204" pitchFamily="34" charset="0"/>
                      <a:sym typeface="Calibri" panose="020F0502020204030204" pitchFamily="34" charset="0"/>
                    </a:rPr>
                    <a:t>model</a:t>
                  </a:r>
                  <a:endParaRPr lang="fr-FR" altLang="fr-FR" sz="17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30" name="Connecteur droit avec flèche 29">
                <a:extLst>
                  <a:ext uri="{FF2B5EF4-FFF2-40B4-BE49-F238E27FC236}">
                    <a16:creationId xmlns:a16="http://schemas.microsoft.com/office/drawing/2014/main" id="{5ECFBDF8-6635-9019-6B26-99CDF434896E}"/>
                  </a:ext>
                </a:extLst>
              </p:cNvPr>
              <p:cNvCxnSpPr>
                <a:cxnSpLocks/>
                <a:stCxn id="19526" idx="3"/>
                <a:endCxn id="19513" idx="1"/>
              </p:cNvCxnSpPr>
              <p:nvPr/>
            </p:nvCxnSpPr>
            <p:spPr>
              <a:xfrm>
                <a:off x="8444219" y="2016386"/>
                <a:ext cx="666790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525" name="Image 18432">
                <a:extLst>
                  <a:ext uri="{FF2B5EF4-FFF2-40B4-BE49-F238E27FC236}">
                    <a16:creationId xmlns:a16="http://schemas.microsoft.com/office/drawing/2014/main" id="{7AC34CAD-84B2-01D7-22FD-E87720DEB3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2273" y="1742400"/>
                <a:ext cx="573495" cy="571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502" name="Groupe 18446">
              <a:extLst>
                <a:ext uri="{FF2B5EF4-FFF2-40B4-BE49-F238E27FC236}">
                  <a16:creationId xmlns:a16="http://schemas.microsoft.com/office/drawing/2014/main" id="{BCB79C80-3789-947A-4B49-3F309AA625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760" y="2926522"/>
              <a:ext cx="3139178" cy="719955"/>
              <a:chOff x="5307239" y="3034012"/>
              <a:chExt cx="3139200" cy="720000"/>
            </a:xfrm>
          </p:grpSpPr>
          <p:grpSp>
            <p:nvGrpSpPr>
              <p:cNvPr id="19519" name="Groupe 38">
                <a:extLst>
                  <a:ext uri="{FF2B5EF4-FFF2-40B4-BE49-F238E27FC236}">
                    <a16:creationId xmlns:a16="http://schemas.microsoft.com/office/drawing/2014/main" id="{D88CEF5E-91C8-4BCA-40E2-4A1C2A2966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07239" y="3034012"/>
                <a:ext cx="3139200" cy="720000"/>
                <a:chOff x="5306826" y="740145"/>
                <a:chExt cx="2577638" cy="1081377"/>
              </a:xfrm>
            </p:grpSpPr>
            <p:sp>
              <p:nvSpPr>
                <p:cNvPr id="19521" name="Google Shape;567;p19">
                  <a:extLst>
                    <a:ext uri="{FF2B5EF4-FFF2-40B4-BE49-F238E27FC236}">
                      <a16:creationId xmlns:a16="http://schemas.microsoft.com/office/drawing/2014/main" id="{5E2E2F84-2960-06BD-E4F7-5C08B66F14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6826" y="740145"/>
                  <a:ext cx="2577638" cy="1081377"/>
                </a:xfrm>
                <a:prstGeom prst="roundRect">
                  <a:avLst>
                    <a:gd name="adj" fmla="val 5130"/>
                  </a:avLst>
                </a:prstGeom>
                <a:solidFill>
                  <a:srgbClr val="0B64B5"/>
                </a:solidFill>
                <a:ln w="12700">
                  <a:solidFill>
                    <a:srgbClr val="A5A5A5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endParaRPr lang="fr-FR" altLang="fr-FR">
                    <a:solidFill>
                      <a:srgbClr val="FFFFFF"/>
                    </a:solidFill>
                    <a:cs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19522" name="Google Shape;592;p19">
                  <a:extLst>
                    <a:ext uri="{FF2B5EF4-FFF2-40B4-BE49-F238E27FC236}">
                      <a16:creationId xmlns:a16="http://schemas.microsoft.com/office/drawing/2014/main" id="{0F858C5E-A863-F3D0-B685-12C2E2B1CA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3498" y="849466"/>
                  <a:ext cx="1433265" cy="934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r>
                    <a:rPr lang="fr-FR" altLang="fr-FR" sz="1700">
                      <a:solidFill>
                        <a:srgbClr val="FFFFFF"/>
                      </a:solidFill>
                      <a:latin typeface="Arial" panose="020B0604020202020204" pitchFamily="34" charset="0"/>
                      <a:cs typeface="Calibri" panose="020F0502020204030204" pitchFamily="34" charset="0"/>
                      <a:sym typeface="Calibri" panose="020F0502020204030204" pitchFamily="34" charset="0"/>
                    </a:rPr>
                    <a:t>App lnsights</a:t>
                  </a:r>
                </a:p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r>
                    <a:rPr lang="fr-FR" altLang="fr-FR" sz="1700">
                      <a:solidFill>
                        <a:srgbClr val="FFFFFF"/>
                      </a:solidFill>
                      <a:latin typeface="Arial" panose="020B0604020202020204" pitchFamily="34" charset="0"/>
                      <a:cs typeface="Calibri" panose="020F0502020204030204" pitchFamily="34" charset="0"/>
                      <a:sym typeface="Calibri" panose="020F0502020204030204" pitchFamily="34" charset="0"/>
                    </a:rPr>
                    <a:t>monitoring</a:t>
                  </a:r>
                  <a:endParaRPr lang="fr-FR" altLang="fr-FR" sz="17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pic>
            <p:nvPicPr>
              <p:cNvPr id="19520" name="Image 18434">
                <a:extLst>
                  <a:ext uri="{FF2B5EF4-FFF2-40B4-BE49-F238E27FC236}">
                    <a16:creationId xmlns:a16="http://schemas.microsoft.com/office/drawing/2014/main" id="{5A4B6037-5977-E414-C606-BA2E316F53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6000" y="3106800"/>
                <a:ext cx="436788" cy="571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503" name="Groupe 18445">
              <a:extLst>
                <a:ext uri="{FF2B5EF4-FFF2-40B4-BE49-F238E27FC236}">
                  <a16:creationId xmlns:a16="http://schemas.microsoft.com/office/drawing/2014/main" id="{66367C94-705D-9A50-F3CA-58E619818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760" y="4412606"/>
              <a:ext cx="3139178" cy="809569"/>
              <a:chOff x="5307239" y="4586564"/>
              <a:chExt cx="3139200" cy="809619"/>
            </a:xfrm>
          </p:grpSpPr>
          <p:grpSp>
            <p:nvGrpSpPr>
              <p:cNvPr id="19515" name="Groupe 38">
                <a:extLst>
                  <a:ext uri="{FF2B5EF4-FFF2-40B4-BE49-F238E27FC236}">
                    <a16:creationId xmlns:a16="http://schemas.microsoft.com/office/drawing/2014/main" id="{06E76B81-4534-FBB8-C322-3E01551006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07239" y="4586564"/>
                <a:ext cx="3139200" cy="809619"/>
                <a:chOff x="5306825" y="740145"/>
                <a:chExt cx="2647861" cy="1231022"/>
              </a:xfrm>
            </p:grpSpPr>
            <p:sp>
              <p:nvSpPr>
                <p:cNvPr id="19517" name="Google Shape;567;p19">
                  <a:extLst>
                    <a:ext uri="{FF2B5EF4-FFF2-40B4-BE49-F238E27FC236}">
                      <a16:creationId xmlns:a16="http://schemas.microsoft.com/office/drawing/2014/main" id="{51F8237D-6214-659F-FBA6-C31E438E0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6825" y="740145"/>
                  <a:ext cx="2647861" cy="1094757"/>
                </a:xfrm>
                <a:prstGeom prst="roundRect">
                  <a:avLst>
                    <a:gd name="adj" fmla="val 5130"/>
                  </a:avLst>
                </a:prstGeom>
                <a:solidFill>
                  <a:srgbClr val="0B64B5"/>
                </a:solidFill>
                <a:ln w="12700">
                  <a:solidFill>
                    <a:srgbClr val="A5A5A5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endParaRPr lang="fr-FR" altLang="fr-FR">
                    <a:solidFill>
                      <a:srgbClr val="FFFFFF"/>
                    </a:solidFill>
                    <a:cs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19518" name="Google Shape;592;p19">
                  <a:extLst>
                    <a:ext uri="{FF2B5EF4-FFF2-40B4-BE49-F238E27FC236}">
                      <a16:creationId xmlns:a16="http://schemas.microsoft.com/office/drawing/2014/main" id="{BD7E8525-974D-6036-390A-6827DCBE6D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75585" y="1013585"/>
                  <a:ext cx="1433265" cy="9575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25" tIns="45700" rIns="91425" bIns="4570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r>
                    <a:rPr lang="fr-FR" altLang="fr-FR">
                      <a:solidFill>
                        <a:srgbClr val="FFFFFF"/>
                      </a:solidFill>
                      <a:cs typeface="Calibri" panose="020F0502020204030204" pitchFamily="34" charset="0"/>
                      <a:sym typeface="Calibri" panose="020F0502020204030204" pitchFamily="34" charset="0"/>
                    </a:rPr>
                    <a:t>ChatBot</a:t>
                  </a:r>
                </a:p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endParaRPr lang="fr-FR" altLang="fr-FR" sz="17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pic>
            <p:nvPicPr>
              <p:cNvPr id="19516" name="Image 18440">
                <a:extLst>
                  <a:ext uri="{FF2B5EF4-FFF2-40B4-BE49-F238E27FC236}">
                    <a16:creationId xmlns:a16="http://schemas.microsoft.com/office/drawing/2014/main" id="{063D8982-BE32-F135-51E7-920E9DD237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034" y="4674484"/>
                <a:ext cx="572400" cy="57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504" name="Groupe 18453">
              <a:extLst>
                <a:ext uri="{FF2B5EF4-FFF2-40B4-BE49-F238E27FC236}">
                  <a16:creationId xmlns:a16="http://schemas.microsoft.com/office/drawing/2014/main" id="{46BDF778-B4DF-99E3-5EC6-F9D1C55A97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27743" y="1447839"/>
              <a:ext cx="1799987" cy="719955"/>
              <a:chOff x="7128010" y="1468800"/>
              <a:chExt cx="1800000" cy="720000"/>
            </a:xfrm>
          </p:grpSpPr>
          <p:grpSp>
            <p:nvGrpSpPr>
              <p:cNvPr id="19511" name="Groupe 178">
                <a:extLst>
                  <a:ext uri="{FF2B5EF4-FFF2-40B4-BE49-F238E27FC236}">
                    <a16:creationId xmlns:a16="http://schemas.microsoft.com/office/drawing/2014/main" id="{305B43A8-2120-1991-DA43-825D901FC9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28010" y="1468800"/>
                <a:ext cx="1800000" cy="720000"/>
                <a:chOff x="7423517" y="3949216"/>
                <a:chExt cx="1604819" cy="719857"/>
              </a:xfrm>
            </p:grpSpPr>
            <p:sp>
              <p:nvSpPr>
                <p:cNvPr id="19513" name="Google Shape;567;p19">
                  <a:extLst>
                    <a:ext uri="{FF2B5EF4-FFF2-40B4-BE49-F238E27FC236}">
                      <a16:creationId xmlns:a16="http://schemas.microsoft.com/office/drawing/2014/main" id="{48214DD3-AC7D-89F3-A420-DF5CA5806D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23517" y="3949216"/>
                  <a:ext cx="1604819" cy="719857"/>
                </a:xfrm>
                <a:prstGeom prst="roundRect">
                  <a:avLst>
                    <a:gd name="adj" fmla="val 5130"/>
                  </a:avLst>
                </a:prstGeom>
                <a:solidFill>
                  <a:srgbClr val="0B64B5"/>
                </a:solidFill>
                <a:ln w="12700">
                  <a:solidFill>
                    <a:srgbClr val="A5A5A5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r>
                    <a:rPr lang="fr-FR" altLang="fr-FR">
                      <a:solidFill>
                        <a:srgbClr val="FFFFFF"/>
                      </a:solidFill>
                      <a:cs typeface="Calibri" panose="020F0502020204030204" pitchFamily="34" charset="0"/>
                      <a:sym typeface="Calibri" panose="020F0502020204030204" pitchFamily="34" charset="0"/>
                    </a:rPr>
                    <a:t>         </a:t>
                  </a:r>
                </a:p>
              </p:txBody>
            </p:sp>
            <p:pic>
              <p:nvPicPr>
                <p:cNvPr id="19514" name="Google Shape;569;p19" descr="Une image contenant intérieur, tasse, ustensiles de cuisine, arts de la table&#10;&#10;Description générée automatiquement">
                  <a:extLst>
                    <a:ext uri="{FF2B5EF4-FFF2-40B4-BE49-F238E27FC236}">
                      <a16:creationId xmlns:a16="http://schemas.microsoft.com/office/drawing/2014/main" id="{1DB4C48C-2594-C2F5-12CA-5BAA7D38B3F8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6712" y="4075191"/>
                  <a:ext cx="385157" cy="4679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9512" name="Google Shape;592;p19">
                <a:extLst>
                  <a:ext uri="{FF2B5EF4-FFF2-40B4-BE49-F238E27FC236}">
                    <a16:creationId xmlns:a16="http://schemas.microsoft.com/office/drawing/2014/main" id="{F5DE4246-FDA5-6EC4-ADA6-B230EBC295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61600" y="1656000"/>
                <a:ext cx="1121218" cy="353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:r>
                  <a:rPr lang="fr-FR" altLang="fr-FR" sz="1700">
                    <a:solidFill>
                      <a:srgbClr val="FFFFFF"/>
                    </a:solidFill>
                    <a:latin typeface="Arial" panose="020B0604020202020204" pitchFamily="34" charset="0"/>
                    <a:cs typeface="Calibri" panose="020F0502020204030204" pitchFamily="34" charset="0"/>
                    <a:sym typeface="Calibri" panose="020F0502020204030204" pitchFamily="34" charset="0"/>
                  </a:rPr>
                  <a:t>Stockage</a:t>
                </a:r>
                <a:endParaRPr lang="fr-FR" altLang="fr-FR" sz="17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505" name="Groupe 18454">
              <a:extLst>
                <a:ext uri="{FF2B5EF4-FFF2-40B4-BE49-F238E27FC236}">
                  <a16:creationId xmlns:a16="http://schemas.microsoft.com/office/drawing/2014/main" id="{9D79C48F-0F25-E4F9-736E-5DA3F7FD07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3677" y="4414054"/>
              <a:ext cx="1799987" cy="719955"/>
              <a:chOff x="7128010" y="1468800"/>
              <a:chExt cx="1800000" cy="720000"/>
            </a:xfrm>
          </p:grpSpPr>
          <p:grpSp>
            <p:nvGrpSpPr>
              <p:cNvPr id="19507" name="Groupe 178">
                <a:extLst>
                  <a:ext uri="{FF2B5EF4-FFF2-40B4-BE49-F238E27FC236}">
                    <a16:creationId xmlns:a16="http://schemas.microsoft.com/office/drawing/2014/main" id="{477D82A1-8602-495F-E2F5-7DDD580D45E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28010" y="1468800"/>
                <a:ext cx="1800000" cy="720000"/>
                <a:chOff x="7423517" y="3949216"/>
                <a:chExt cx="1604819" cy="719857"/>
              </a:xfrm>
            </p:grpSpPr>
            <p:sp>
              <p:nvSpPr>
                <p:cNvPr id="19509" name="Google Shape;567;p19">
                  <a:extLst>
                    <a:ext uri="{FF2B5EF4-FFF2-40B4-BE49-F238E27FC236}">
                      <a16:creationId xmlns:a16="http://schemas.microsoft.com/office/drawing/2014/main" id="{A03DDD4C-B546-934F-8F50-3BC7BB2EFB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23517" y="3949216"/>
                  <a:ext cx="1604819" cy="719857"/>
                </a:xfrm>
                <a:prstGeom prst="roundRect">
                  <a:avLst>
                    <a:gd name="adj" fmla="val 5130"/>
                  </a:avLst>
                </a:prstGeom>
                <a:solidFill>
                  <a:srgbClr val="0B64B5"/>
                </a:solidFill>
                <a:ln w="12700">
                  <a:solidFill>
                    <a:srgbClr val="A5A5A5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r>
                    <a:rPr lang="fr-FR" altLang="fr-FR">
                      <a:solidFill>
                        <a:srgbClr val="FFFFFF"/>
                      </a:solidFill>
                      <a:cs typeface="Calibri" panose="020F0502020204030204" pitchFamily="34" charset="0"/>
                      <a:sym typeface="Calibri" panose="020F0502020204030204" pitchFamily="34" charset="0"/>
                    </a:rPr>
                    <a:t>         </a:t>
                  </a:r>
                </a:p>
              </p:txBody>
            </p:sp>
            <p:pic>
              <p:nvPicPr>
                <p:cNvPr id="19510" name="Google Shape;569;p19" descr="Une image contenant intérieur, tasse, ustensiles de cuisine, arts de la table&#10;&#10;Description générée automatiquement">
                  <a:extLst>
                    <a:ext uri="{FF2B5EF4-FFF2-40B4-BE49-F238E27FC236}">
                      <a16:creationId xmlns:a16="http://schemas.microsoft.com/office/drawing/2014/main" id="{3B9182B9-9E38-0F6B-82BC-451B3742BC52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6712" y="4075191"/>
                  <a:ext cx="385157" cy="4679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9508" name="Google Shape;592;p19">
                <a:extLst>
                  <a:ext uri="{FF2B5EF4-FFF2-40B4-BE49-F238E27FC236}">
                    <a16:creationId xmlns:a16="http://schemas.microsoft.com/office/drawing/2014/main" id="{3CDD63AB-F04C-15D6-D809-06DE59253F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61600" y="1656000"/>
                <a:ext cx="1121218" cy="353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:r>
                  <a:rPr lang="fr-FR" altLang="fr-FR" sz="1700" dirty="0">
                    <a:solidFill>
                      <a:srgbClr val="FFFFFF"/>
                    </a:solidFill>
                    <a:latin typeface="Arial" panose="020B0604020202020204" pitchFamily="34" charset="0"/>
                    <a:cs typeface="Calibri" panose="020F0502020204030204" pitchFamily="34" charset="0"/>
                    <a:sym typeface="Calibri" panose="020F0502020204030204" pitchFamily="34" charset="0"/>
                  </a:rPr>
                  <a:t>Stockage</a:t>
                </a:r>
                <a:endParaRPr lang="fr-FR" altLang="fr-FR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6" name="Connecteur droit avec flèche 18459">
              <a:extLst>
                <a:ext uri="{FF2B5EF4-FFF2-40B4-BE49-F238E27FC236}">
                  <a16:creationId xmlns:a16="http://schemas.microsoft.com/office/drawing/2014/main" id="{928DFFBB-6E88-FEE4-AB46-28C7E3DC53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91099" y="4799013"/>
              <a:ext cx="64773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66" name="Groupe 25">
            <a:extLst>
              <a:ext uri="{FF2B5EF4-FFF2-40B4-BE49-F238E27FC236}">
                <a16:creationId xmlns:a16="http://schemas.microsoft.com/office/drawing/2014/main" id="{5078EC6B-24A0-97B3-27B7-10BBFAB52B8D}"/>
              </a:ext>
            </a:extLst>
          </p:cNvPr>
          <p:cNvGrpSpPr>
            <a:grpSpLocks/>
          </p:cNvGrpSpPr>
          <p:nvPr/>
        </p:nvGrpSpPr>
        <p:grpSpPr bwMode="auto">
          <a:xfrm>
            <a:off x="9961563" y="1447800"/>
            <a:ext cx="2163762" cy="4662488"/>
            <a:chOff x="9961564" y="1447800"/>
            <a:chExt cx="2163762" cy="4662487"/>
          </a:xfrm>
        </p:grpSpPr>
        <p:sp>
          <p:nvSpPr>
            <p:cNvPr id="18479" name="Rectangle : coins arrondis 18478">
              <a:extLst>
                <a:ext uri="{FF2B5EF4-FFF2-40B4-BE49-F238E27FC236}">
                  <a16:creationId xmlns:a16="http://schemas.microsoft.com/office/drawing/2014/main" id="{F1446BFA-6C53-8556-FA07-BF9530EE448B}"/>
                </a:ext>
              </a:extLst>
            </p:cNvPr>
            <p:cNvSpPr/>
            <p:nvPr/>
          </p:nvSpPr>
          <p:spPr bwMode="auto">
            <a:xfrm>
              <a:off x="9961564" y="1447800"/>
              <a:ext cx="2163762" cy="4662487"/>
            </a:xfrm>
            <a:prstGeom prst="roundRect">
              <a:avLst>
                <a:gd name="adj" fmla="val 513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  <p:pic>
          <p:nvPicPr>
            <p:cNvPr id="19479" name="Image 18479">
              <a:extLst>
                <a:ext uri="{FF2B5EF4-FFF2-40B4-BE49-F238E27FC236}">
                  <a16:creationId xmlns:a16="http://schemas.microsoft.com/office/drawing/2014/main" id="{8278E82F-3266-43CE-F1A7-674D51F0A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0090" y="3151077"/>
              <a:ext cx="1950397" cy="1803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480" name="Groupe 18480">
              <a:extLst>
                <a:ext uri="{FF2B5EF4-FFF2-40B4-BE49-F238E27FC236}">
                  <a16:creationId xmlns:a16="http://schemas.microsoft.com/office/drawing/2014/main" id="{8715ED84-5226-7F89-762F-61C743FD8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48458" y="1692000"/>
              <a:ext cx="755995" cy="935942"/>
              <a:chOff x="10038516" y="1840995"/>
              <a:chExt cx="756000" cy="936000"/>
            </a:xfrm>
          </p:grpSpPr>
          <p:pic>
            <p:nvPicPr>
              <p:cNvPr id="19481" name="Image 18481">
                <a:extLst>
                  <a:ext uri="{FF2B5EF4-FFF2-40B4-BE49-F238E27FC236}">
                    <a16:creationId xmlns:a16="http://schemas.microsoft.com/office/drawing/2014/main" id="{32EE7323-5DAC-9266-1086-7DAC98E8C6E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8516" y="1840995"/>
                <a:ext cx="756000" cy="93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83" name="Rectangle : coins arrondis 18482">
                <a:extLst>
                  <a:ext uri="{FF2B5EF4-FFF2-40B4-BE49-F238E27FC236}">
                    <a16:creationId xmlns:a16="http://schemas.microsoft.com/office/drawing/2014/main" id="{0D66B635-5EC7-8F35-7AF2-445100E603C1}"/>
                  </a:ext>
                </a:extLst>
              </p:cNvPr>
              <p:cNvSpPr/>
              <p:nvPr/>
            </p:nvSpPr>
            <p:spPr>
              <a:xfrm>
                <a:off x="10039009" y="2547752"/>
                <a:ext cx="738193" cy="195274"/>
              </a:xfrm>
              <a:prstGeom prst="roundRect">
                <a:avLst>
                  <a:gd name="adj" fmla="val 513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200" b="1" dirty="0"/>
                  <a:t>ADMIN</a:t>
                </a:r>
              </a:p>
            </p:txBody>
          </p:sp>
        </p:grpSp>
      </p:grpSp>
      <p:grpSp>
        <p:nvGrpSpPr>
          <p:cNvPr id="19467" name="Groupe 24">
            <a:extLst>
              <a:ext uri="{FF2B5EF4-FFF2-40B4-BE49-F238E27FC236}">
                <a16:creationId xmlns:a16="http://schemas.microsoft.com/office/drawing/2014/main" id="{B20393EA-AF24-5757-0C30-1A70E5C255BF}"/>
              </a:ext>
            </a:extLst>
          </p:cNvPr>
          <p:cNvGrpSpPr>
            <a:grpSpLocks/>
          </p:cNvGrpSpPr>
          <p:nvPr/>
        </p:nvGrpSpPr>
        <p:grpSpPr bwMode="auto">
          <a:xfrm>
            <a:off x="617538" y="2084388"/>
            <a:ext cx="1619250" cy="3195637"/>
            <a:chOff x="617383" y="2084730"/>
            <a:chExt cx="1620000" cy="3195776"/>
          </a:xfrm>
        </p:grpSpPr>
        <p:grpSp>
          <p:nvGrpSpPr>
            <p:cNvPr id="19470" name="Groupe 106">
              <a:extLst>
                <a:ext uri="{FF2B5EF4-FFF2-40B4-BE49-F238E27FC236}">
                  <a16:creationId xmlns:a16="http://schemas.microsoft.com/office/drawing/2014/main" id="{28C98D45-882A-1DDB-A1CD-79AD3F202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383" y="2084730"/>
              <a:ext cx="1620000" cy="3195776"/>
              <a:chOff x="194767" y="1194410"/>
              <a:chExt cx="2327586" cy="4507896"/>
            </a:xfrm>
          </p:grpSpPr>
          <p:sp>
            <p:nvSpPr>
              <p:cNvPr id="59" name="Google Shape;546;p19">
                <a:extLst>
                  <a:ext uri="{FF2B5EF4-FFF2-40B4-BE49-F238E27FC236}">
                    <a16:creationId xmlns:a16="http://schemas.microsoft.com/office/drawing/2014/main" id="{DFDE251E-35DA-9B6D-0051-F69B438F0D4A}"/>
                  </a:ext>
                </a:extLst>
              </p:cNvPr>
              <p:cNvSpPr/>
              <p:nvPr/>
            </p:nvSpPr>
            <p:spPr bwMode="auto">
              <a:xfrm>
                <a:off x="213023" y="1221283"/>
                <a:ext cx="2245436" cy="4313070"/>
              </a:xfrm>
              <a:prstGeom prst="roundRect">
                <a:avLst>
                  <a:gd name="adj" fmla="val 10574"/>
                </a:avLst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D25510"/>
                  </a:gs>
                </a:gsLst>
                <a:lin ang="2700000" scaled="1"/>
                <a:tileRect/>
              </a:gradFill>
              <a:ln w="12700" cap="flat" cmpd="sng">
                <a:solidFill>
                  <a:schemeClr val="accent2">
                    <a:lumMod val="5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defRPr/>
                </a:pPr>
                <a:endParaRPr lang="fr-FR" sz="18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fr-FR" sz="18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     </a:t>
                </a:r>
              </a:p>
              <a:p>
                <a:pPr>
                  <a:lnSpc>
                    <a:spcPct val="150000"/>
                  </a:lnSpc>
                  <a:defRPr/>
                </a:pPr>
                <a:endParaRPr lang="fr-FR" sz="18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>
                  <a:defRPr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9477" name="Image 9259">
                <a:extLst>
                  <a:ext uri="{FF2B5EF4-FFF2-40B4-BE49-F238E27FC236}">
                    <a16:creationId xmlns:a16="http://schemas.microsoft.com/office/drawing/2014/main" id="{CB68173B-38AA-CEAC-AEFD-E999F7237B44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767" y="1194410"/>
                <a:ext cx="2327586" cy="4507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471" name="Google Shape;586;p19">
              <a:extLst>
                <a:ext uri="{FF2B5EF4-FFF2-40B4-BE49-F238E27FC236}">
                  <a16:creationId xmlns:a16="http://schemas.microsoft.com/office/drawing/2014/main" id="{79885677-F365-18AF-411A-226999977C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063" y="2377706"/>
              <a:ext cx="534695" cy="683957"/>
              <a:chOff x="676149" y="910953"/>
              <a:chExt cx="756498" cy="937992"/>
            </a:xfrm>
          </p:grpSpPr>
          <p:grpSp>
            <p:nvGrpSpPr>
              <p:cNvPr id="19472" name="Google Shape;587;p19">
                <a:extLst>
                  <a:ext uri="{FF2B5EF4-FFF2-40B4-BE49-F238E27FC236}">
                    <a16:creationId xmlns:a16="http://schemas.microsoft.com/office/drawing/2014/main" id="{11FB3555-1B87-9B34-5C49-8607E2A300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6149" y="910953"/>
                <a:ext cx="756000" cy="936000"/>
                <a:chOff x="4747867" y="4533291"/>
                <a:chExt cx="756000" cy="936000"/>
              </a:xfrm>
            </p:grpSpPr>
            <p:sp>
              <p:nvSpPr>
                <p:cNvPr id="19474" name="Google Shape;588;p19">
                  <a:extLst>
                    <a:ext uri="{FF2B5EF4-FFF2-40B4-BE49-F238E27FC236}">
                      <a16:creationId xmlns:a16="http://schemas.microsoft.com/office/drawing/2014/main" id="{FB1B7984-0A27-2487-D8B9-A21145A6D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7867" y="4533291"/>
                  <a:ext cx="756000" cy="936000"/>
                </a:xfrm>
                <a:prstGeom prst="roundRect">
                  <a:avLst>
                    <a:gd name="adj" fmla="val 5130"/>
                  </a:avLst>
                </a:prstGeom>
                <a:solidFill>
                  <a:srgbClr val="F2F2F2"/>
                </a:solidFill>
                <a:ln w="19050">
                  <a:solidFill>
                    <a:srgbClr val="7F7F7F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6858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Font typeface="Arial" panose="020B0604020202020204" pitchFamily="34" charset="0"/>
                    <a:buNone/>
                  </a:pPr>
                  <a:endParaRPr lang="fr-FR" altLang="fr-FR">
                    <a:solidFill>
                      <a:srgbClr val="FFFFFF"/>
                    </a:solidFill>
                    <a:cs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pic>
              <p:nvPicPr>
                <p:cNvPr id="19475" name="Google Shape;589;p19">
                  <a:extLst>
                    <a:ext uri="{FF2B5EF4-FFF2-40B4-BE49-F238E27FC236}">
                      <a16:creationId xmlns:a16="http://schemas.microsoft.com/office/drawing/2014/main" id="{C3856BC6-F3F3-C9E9-CE81-3CD8750BC2CF}"/>
                    </a:ext>
                  </a:extLst>
                </p:cNvPr>
                <p:cNvPicPr preferRelativeResize="0"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91868" y="4646799"/>
                  <a:ext cx="468000" cy="563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9473" name="Google Shape;590;p19">
                <a:extLst>
                  <a:ext uri="{FF2B5EF4-FFF2-40B4-BE49-F238E27FC236}">
                    <a16:creationId xmlns:a16="http://schemas.microsoft.com/office/drawing/2014/main" id="{BAAD7D36-2DE9-BCBD-74A5-8F13FFB9E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149" y="1648953"/>
                <a:ext cx="756498" cy="199992"/>
              </a:xfrm>
              <a:prstGeom prst="roundRect">
                <a:avLst>
                  <a:gd name="adj" fmla="val 5130"/>
                </a:avLst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:r>
                  <a:rPr lang="fr-FR" altLang="fr-FR" sz="1200" b="1">
                    <a:solidFill>
                      <a:srgbClr val="FFFFFF"/>
                    </a:solidFill>
                    <a:cs typeface="Calibri" panose="020F0502020204030204" pitchFamily="34" charset="0"/>
                    <a:sym typeface="Calibri" panose="020F0502020204030204" pitchFamily="34" charset="0"/>
                  </a:rPr>
                  <a:t>USER</a:t>
                </a:r>
                <a:endParaRPr lang="fr-FR" altLang="fr-FR"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9468" name="Image 18487">
            <a:extLst>
              <a:ext uri="{FF2B5EF4-FFF2-40B4-BE49-F238E27FC236}">
                <a16:creationId xmlns:a16="http://schemas.microsoft.com/office/drawing/2014/main" id="{697A32C2-CDAE-604B-94A2-F9C515F5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6221413"/>
            <a:ext cx="3524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Image 40">
            <a:extLst>
              <a:ext uri="{FF2B5EF4-FFF2-40B4-BE49-F238E27FC236}">
                <a16:creationId xmlns:a16="http://schemas.microsoft.com/office/drawing/2014/main" id="{52A56105-AD31-753D-A8E6-19BB291BFBA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5970588"/>
            <a:ext cx="6127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42" name="Connecteur droit avec flèche 18441">
            <a:extLst>
              <a:ext uri="{FF2B5EF4-FFF2-40B4-BE49-F238E27FC236}">
                <a16:creationId xmlns:a16="http://schemas.microsoft.com/office/drawing/2014/main" id="{60026F82-F9C1-D61D-D12C-8F31EEE913E3}"/>
              </a:ext>
            </a:extLst>
          </p:cNvPr>
          <p:cNvCxnSpPr>
            <a:cxnSpLocks/>
          </p:cNvCxnSpPr>
          <p:nvPr/>
        </p:nvCxnSpPr>
        <p:spPr bwMode="auto">
          <a:xfrm flipV="1">
            <a:off x="6486115" y="5008017"/>
            <a:ext cx="3445285" cy="120792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44" name="Connecteur droit avec flèche 18459">
            <a:extLst>
              <a:ext uri="{FF2B5EF4-FFF2-40B4-BE49-F238E27FC236}">
                <a16:creationId xmlns:a16="http://schemas.microsoft.com/office/drawing/2014/main" id="{A4AFFB11-9EBD-F653-9B96-EEA8CFEB5D68}"/>
              </a:ext>
            </a:extLst>
          </p:cNvPr>
          <p:cNvCxnSpPr>
            <a:cxnSpLocks/>
          </p:cNvCxnSpPr>
          <p:nvPr/>
        </p:nvCxnSpPr>
        <p:spPr bwMode="auto">
          <a:xfrm flipV="1">
            <a:off x="8942388" y="4338638"/>
            <a:ext cx="1000125" cy="39057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46" name="Connecteur droit avec flèche 18459">
            <a:extLst>
              <a:ext uri="{FF2B5EF4-FFF2-40B4-BE49-F238E27FC236}">
                <a16:creationId xmlns:a16="http://schemas.microsoft.com/office/drawing/2014/main" id="{424F7209-C614-9C06-6BD4-84BB128E5530}"/>
              </a:ext>
            </a:extLst>
          </p:cNvPr>
          <p:cNvCxnSpPr>
            <a:cxnSpLocks/>
            <a:stCxn id="19513" idx="3"/>
          </p:cNvCxnSpPr>
          <p:nvPr/>
        </p:nvCxnSpPr>
        <p:spPr bwMode="auto">
          <a:xfrm>
            <a:off x="8927791" y="1807817"/>
            <a:ext cx="1009245" cy="62673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9" name="ZoneTexte 218">
            <a:extLst>
              <a:ext uri="{FF2B5EF4-FFF2-40B4-BE49-F238E27FC236}">
                <a16:creationId xmlns:a16="http://schemas.microsoft.com/office/drawing/2014/main" id="{35948812-3AEC-C1A2-15E8-0384C04CC353}"/>
              </a:ext>
            </a:extLst>
          </p:cNvPr>
          <p:cNvSpPr txBox="1">
            <a:spLocks noChangeArrowheads="1"/>
          </p:cNvSpPr>
          <p:nvPr/>
        </p:nvSpPr>
        <p:spPr bwMode="auto">
          <a:xfrm rot="20460000">
            <a:off x="7790223" y="5532014"/>
            <a:ext cx="1214437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fr-FR" altLang="fr-FR" sz="1600" b="1" dirty="0">
                <a:solidFill>
                  <a:schemeClr val="accent1">
                    <a:lumMod val="75000"/>
                  </a:schemeClr>
                </a:solidFill>
              </a:rPr>
              <a:t>data user</a:t>
            </a:r>
            <a:endParaRPr lang="en-US" altLang="fr-F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e 1">
            <a:extLst>
              <a:ext uri="{FF2B5EF4-FFF2-40B4-BE49-F238E27FC236}">
                <a16:creationId xmlns:a16="http://schemas.microsoft.com/office/drawing/2014/main" id="{03A50C0C-D343-5993-1907-8ABFD16C999F}"/>
              </a:ext>
            </a:extLst>
          </p:cNvPr>
          <p:cNvGrpSpPr>
            <a:grpSpLocks/>
          </p:cNvGrpSpPr>
          <p:nvPr/>
        </p:nvGrpSpPr>
        <p:grpSpPr bwMode="auto">
          <a:xfrm>
            <a:off x="-4763" y="0"/>
            <a:ext cx="12196763" cy="6858000"/>
            <a:chOff x="0" y="0"/>
            <a:chExt cx="121968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58BE55-17EA-BC0E-A5AD-5E3219C39B7D}"/>
                </a:ext>
              </a:extLst>
            </p:cNvPr>
            <p:cNvSpPr/>
            <p:nvPr/>
          </p:nvSpPr>
          <p:spPr>
            <a:xfrm>
              <a:off x="0" y="0"/>
              <a:ext cx="1882782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pic>
          <p:nvPicPr>
            <p:cNvPr id="20491" name="Image 8">
              <a:extLst>
                <a:ext uri="{FF2B5EF4-FFF2-40B4-BE49-F238E27FC236}">
                  <a16:creationId xmlns:a16="http://schemas.microsoft.com/office/drawing/2014/main" id="{CD70BE35-8F82-477E-1445-5C329B8CF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2" name="Image 16">
              <a:extLst>
                <a:ext uri="{FF2B5EF4-FFF2-40B4-BE49-F238E27FC236}">
                  <a16:creationId xmlns:a16="http://schemas.microsoft.com/office/drawing/2014/main" id="{A1CDAC68-B971-72CB-625D-F976ECE16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8195FD-C7D3-C7D6-6C83-7B411A23A55F}"/>
                </a:ext>
              </a:extLst>
            </p:cNvPr>
            <p:cNvSpPr/>
            <p:nvPr/>
          </p:nvSpPr>
          <p:spPr>
            <a:xfrm>
              <a:off x="1911357" y="0"/>
              <a:ext cx="10285443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7F170E3-A278-5D5C-216A-45195B707C0F}"/>
              </a:ext>
            </a:extLst>
          </p:cNvPr>
          <p:cNvSpPr/>
          <p:nvPr/>
        </p:nvSpPr>
        <p:spPr>
          <a:xfrm>
            <a:off x="2215137" y="427676"/>
            <a:ext cx="6723444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accent5">
                    <a:lumMod val="50000"/>
                  </a:schemeClr>
                </a:solidFill>
                <a:latin typeface="+mn-lt"/>
              </a:rPr>
              <a:t>Coût de production :</a:t>
            </a: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fr-FR" sz="30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100 643€ sur 6 mois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CC9450-33B0-0F75-A985-BEFF73225A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6EA33E-B4D8-481E-8241-5D83FEB6D895}" type="slidenum">
              <a:rPr lang="fr-FR"/>
              <a:pPr>
                <a:defRPr/>
              </a:pPr>
              <a:t>14</a:t>
            </a:fld>
            <a:endParaRPr lang="fr-FR" dirty="0"/>
          </a:p>
        </p:txBody>
      </p:sp>
      <p:pic>
        <p:nvPicPr>
          <p:cNvPr id="20485" name="Image 23">
            <a:extLst>
              <a:ext uri="{FF2B5EF4-FFF2-40B4-BE49-F238E27FC236}">
                <a16:creationId xmlns:a16="http://schemas.microsoft.com/office/drawing/2014/main" id="{6B87D8C4-F072-576D-2439-32110E08E13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4049713"/>
            <a:ext cx="6443663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Image 32">
            <a:extLst>
              <a:ext uri="{FF2B5EF4-FFF2-40B4-BE49-F238E27FC236}">
                <a16:creationId xmlns:a16="http://schemas.microsoft.com/office/drawing/2014/main" id="{EA66DAB6-EA95-C107-A9C1-66A8096D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322388"/>
            <a:ext cx="995521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7" name="Groupe 27">
            <a:extLst>
              <a:ext uri="{FF2B5EF4-FFF2-40B4-BE49-F238E27FC236}">
                <a16:creationId xmlns:a16="http://schemas.microsoft.com/office/drawing/2014/main" id="{1D72425B-6293-E65B-0020-0895CE8A3FF2}"/>
              </a:ext>
            </a:extLst>
          </p:cNvPr>
          <p:cNvGrpSpPr>
            <a:grpSpLocks/>
          </p:cNvGrpSpPr>
          <p:nvPr/>
        </p:nvGrpSpPr>
        <p:grpSpPr bwMode="auto">
          <a:xfrm>
            <a:off x="8964613" y="3563938"/>
            <a:ext cx="3067050" cy="3203575"/>
            <a:chOff x="8855090" y="3480683"/>
            <a:chExt cx="2918502" cy="3240000"/>
          </a:xfrm>
        </p:grpSpPr>
        <p:pic>
          <p:nvPicPr>
            <p:cNvPr id="20488" name="Image 25">
              <a:extLst>
                <a:ext uri="{FF2B5EF4-FFF2-40B4-BE49-F238E27FC236}">
                  <a16:creationId xmlns:a16="http://schemas.microsoft.com/office/drawing/2014/main" id="{30471375-01BE-6189-BF48-21F0F90A7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090" y="3480683"/>
              <a:ext cx="2918502" cy="32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726ED2-6538-9ACD-97B8-E71AD30CC282}"/>
                </a:ext>
              </a:extLst>
            </p:cNvPr>
            <p:cNvSpPr/>
            <p:nvPr/>
          </p:nvSpPr>
          <p:spPr>
            <a:xfrm>
              <a:off x="9350474" y="3826800"/>
              <a:ext cx="473103" cy="840334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4800" b="1" dirty="0">
                  <a:ln/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€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e 1">
            <a:extLst>
              <a:ext uri="{FF2B5EF4-FFF2-40B4-BE49-F238E27FC236}">
                <a16:creationId xmlns:a16="http://schemas.microsoft.com/office/drawing/2014/main" id="{D16FC9C3-A9FC-C1E5-4D70-F0EB624EBF0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6763" cy="6858000"/>
            <a:chOff x="0" y="0"/>
            <a:chExt cx="121968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82C221-EA31-1B32-5073-B20B2CA9191E}"/>
                </a:ext>
              </a:extLst>
            </p:cNvPr>
            <p:cNvSpPr/>
            <p:nvPr/>
          </p:nvSpPr>
          <p:spPr>
            <a:xfrm>
              <a:off x="0" y="0"/>
              <a:ext cx="1882781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pic>
          <p:nvPicPr>
            <p:cNvPr id="21515" name="Image 8">
              <a:extLst>
                <a:ext uri="{FF2B5EF4-FFF2-40B4-BE49-F238E27FC236}">
                  <a16:creationId xmlns:a16="http://schemas.microsoft.com/office/drawing/2014/main" id="{5BDB4523-922F-1521-816B-94294332C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6" name="Image 16">
              <a:extLst>
                <a:ext uri="{FF2B5EF4-FFF2-40B4-BE49-F238E27FC236}">
                  <a16:creationId xmlns:a16="http://schemas.microsoft.com/office/drawing/2014/main" id="{094BEF84-5AA1-88B0-E1AA-8CDEEF645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920BE1-C6C6-4F5A-F909-90DDF9741977}"/>
                </a:ext>
              </a:extLst>
            </p:cNvPr>
            <p:cNvSpPr/>
            <p:nvPr/>
          </p:nvSpPr>
          <p:spPr>
            <a:xfrm>
              <a:off x="1911356" y="0"/>
              <a:ext cx="10285444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45F2A5E-7720-D2CC-82B0-16A735EC9E8E}"/>
              </a:ext>
            </a:extLst>
          </p:cNvPr>
          <p:cNvSpPr/>
          <p:nvPr/>
        </p:nvSpPr>
        <p:spPr>
          <a:xfrm>
            <a:off x="3081481" y="656260"/>
            <a:ext cx="6380016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accent5">
                    <a:lumMod val="50000"/>
                  </a:schemeClr>
                </a:solidFill>
                <a:latin typeface="+mn-lt"/>
              </a:rPr>
              <a:t>Coût de maintenance mensuel :</a:t>
            </a: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fr-FR" sz="30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4 891€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1D649A-1711-99E5-4ABA-56A19B04F6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E172CA-3864-4F17-A4E8-EC018C70A84D}" type="slidenum">
              <a:rPr lang="fr-FR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414DE85-3DBC-A0BF-2D96-24DEA6D6B1D1}"/>
              </a:ext>
            </a:extLst>
          </p:cNvPr>
          <p:cNvSpPr txBox="1"/>
          <p:nvPr/>
        </p:nvSpPr>
        <p:spPr>
          <a:xfrm>
            <a:off x="2533650" y="1920875"/>
            <a:ext cx="8902700" cy="550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100" b="1" dirty="0">
                <a:latin typeface="+mn-lt"/>
              </a:rPr>
              <a:t>Coût maintenance Equipe = 15% coût production Equipe = </a:t>
            </a:r>
            <a:r>
              <a:rPr lang="fr-FR" sz="2100" b="1" dirty="0">
                <a:solidFill>
                  <a:srgbClr val="1A927B"/>
                </a:solidFill>
                <a:latin typeface="+mn-lt"/>
              </a:rPr>
              <a:t>2 268€ </a:t>
            </a:r>
          </a:p>
        </p:txBody>
      </p:sp>
      <p:pic>
        <p:nvPicPr>
          <p:cNvPr id="21510" name="Image 12">
            <a:extLst>
              <a:ext uri="{FF2B5EF4-FFF2-40B4-BE49-F238E27FC236}">
                <a16:creationId xmlns:a16="http://schemas.microsoft.com/office/drawing/2014/main" id="{D24B0F1C-60C5-3239-B125-9F5F0476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3130550"/>
            <a:ext cx="6651625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1" name="Groupe 14">
            <a:extLst>
              <a:ext uri="{FF2B5EF4-FFF2-40B4-BE49-F238E27FC236}">
                <a16:creationId xmlns:a16="http://schemas.microsoft.com/office/drawing/2014/main" id="{6D507634-2783-8960-9DA5-3CAF698B7F6D}"/>
              </a:ext>
            </a:extLst>
          </p:cNvPr>
          <p:cNvGrpSpPr>
            <a:grpSpLocks/>
          </p:cNvGrpSpPr>
          <p:nvPr/>
        </p:nvGrpSpPr>
        <p:grpSpPr bwMode="auto">
          <a:xfrm>
            <a:off x="9261475" y="2649538"/>
            <a:ext cx="2846388" cy="4167187"/>
            <a:chOff x="9260816" y="2649889"/>
            <a:chExt cx="2846303" cy="4167139"/>
          </a:xfrm>
        </p:grpSpPr>
        <p:pic>
          <p:nvPicPr>
            <p:cNvPr id="21512" name="Image 7">
              <a:extLst>
                <a:ext uri="{FF2B5EF4-FFF2-40B4-BE49-F238E27FC236}">
                  <a16:creationId xmlns:a16="http://schemas.microsoft.com/office/drawing/2014/main" id="{673A2DFA-9371-6F7C-34CE-D4EACB18F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816" y="2649889"/>
              <a:ext cx="2846303" cy="4167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8822B4-38F6-95C5-4C71-66461F2E3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38609" y="6232253"/>
              <a:ext cx="258498" cy="55399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000" b="1" dirty="0">
                  <a:ln/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€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Image 46">
            <a:extLst>
              <a:ext uri="{FF2B5EF4-FFF2-40B4-BE49-F238E27FC236}">
                <a16:creationId xmlns:a16="http://schemas.microsoft.com/office/drawing/2014/main" id="{B9711E89-CA45-F1DA-5423-076F4ED7BCA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185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44BA9A3-58D6-2AE3-B7BF-227F8A06C60A}"/>
              </a:ext>
            </a:extLst>
          </p:cNvPr>
          <p:cNvSpPr/>
          <p:nvPr/>
        </p:nvSpPr>
        <p:spPr bwMode="auto">
          <a:xfrm rot="10800000">
            <a:off x="0" y="4384675"/>
            <a:ext cx="4765675" cy="24844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10D0FA-9D5C-A88A-CC58-C9ED1A566CE9}"/>
              </a:ext>
            </a:extLst>
          </p:cNvPr>
          <p:cNvSpPr/>
          <p:nvPr/>
        </p:nvSpPr>
        <p:spPr bwMode="auto">
          <a:xfrm>
            <a:off x="8715375" y="0"/>
            <a:ext cx="3476625" cy="30432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05A243-C24A-FF2F-2ED4-75A8136FF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60A20-3500-488E-BA47-F8D0184A3095}" type="slidenum">
              <a:rPr lang="fr-FR"/>
              <a:pPr>
                <a:defRPr/>
              </a:pPr>
              <a:t>16</a:t>
            </a:fld>
            <a:endParaRPr lang="fr-FR" dirty="0"/>
          </a:p>
        </p:txBody>
      </p:sp>
      <p:pic>
        <p:nvPicPr>
          <p:cNvPr id="22534" name="Image 24">
            <a:extLst>
              <a:ext uri="{FF2B5EF4-FFF2-40B4-BE49-F238E27FC236}">
                <a16:creationId xmlns:a16="http://schemas.microsoft.com/office/drawing/2014/main" id="{921E4225-403D-05D8-F6ED-A369A4ABB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8" y="3021013"/>
            <a:ext cx="7446962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B1EC922-E4B4-85D4-899F-36EDD80D1132}"/>
              </a:ext>
            </a:extLst>
          </p:cNvPr>
          <p:cNvSpPr txBox="1"/>
          <p:nvPr/>
        </p:nvSpPr>
        <p:spPr>
          <a:xfrm>
            <a:off x="8332788" y="1979613"/>
            <a:ext cx="533400" cy="328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mois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1BE8302-3900-01BF-9C70-D658C95FCAE6}"/>
              </a:ext>
            </a:extLst>
          </p:cNvPr>
          <p:cNvSpPr txBox="1"/>
          <p:nvPr/>
        </p:nvSpPr>
        <p:spPr>
          <a:xfrm>
            <a:off x="0" y="-11113"/>
            <a:ext cx="1065213" cy="3270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11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 en €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151190-E82B-E5D7-2F49-1ACDCE99915F}"/>
              </a:ext>
            </a:extLst>
          </p:cNvPr>
          <p:cNvSpPr txBox="1"/>
          <p:nvPr/>
        </p:nvSpPr>
        <p:spPr>
          <a:xfrm>
            <a:off x="6381750" y="3162300"/>
            <a:ext cx="3902075" cy="668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 du chiffre d’affaire 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du nombre de ventes</a:t>
            </a:r>
          </a:p>
        </p:txBody>
      </p:sp>
      <p:sp>
        <p:nvSpPr>
          <p:cNvPr id="22538" name="ZoneTexte 31">
            <a:extLst>
              <a:ext uri="{FF2B5EF4-FFF2-40B4-BE49-F238E27FC236}">
                <a16:creationId xmlns:a16="http://schemas.microsoft.com/office/drawing/2014/main" id="{D9280D4E-3F60-FC0B-A0D3-638E2D0FF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987675"/>
            <a:ext cx="817563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60000"/>
              </a:lnSpc>
              <a:spcBef>
                <a:spcPts val="600"/>
              </a:spcBef>
            </a:pPr>
            <a:r>
              <a:rPr lang="fr-FR" altLang="fr-FR" sz="1100" b="1">
                <a:solidFill>
                  <a:srgbClr val="D1BC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 en €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CF13C01C-0EB1-CE42-D6A4-F0D02D36DA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alphaModFix amt="47000"/>
          </a:blip>
          <a:stretch>
            <a:fillRect/>
          </a:stretch>
        </p:blipFill>
        <p:spPr>
          <a:xfrm>
            <a:off x="8715737" y="879391"/>
            <a:ext cx="3410426" cy="215295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9055DC61-CADC-71DA-BF37-EACD803662AE}"/>
              </a:ext>
            </a:extLst>
          </p:cNvPr>
          <p:cNvSpPr txBox="1"/>
          <p:nvPr/>
        </p:nvSpPr>
        <p:spPr>
          <a:xfrm>
            <a:off x="8050213" y="163513"/>
            <a:ext cx="811212" cy="304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1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+327 164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EBC3E6C-3E60-4F02-7DC5-04E7E523905C}"/>
              </a:ext>
            </a:extLst>
          </p:cNvPr>
          <p:cNvSpPr txBox="1"/>
          <p:nvPr/>
        </p:nvSpPr>
        <p:spPr>
          <a:xfrm>
            <a:off x="11069638" y="3078163"/>
            <a:ext cx="812800" cy="306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1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+798 000</a:t>
            </a:r>
          </a:p>
        </p:txBody>
      </p:sp>
      <p:pic>
        <p:nvPicPr>
          <p:cNvPr id="22542" name="Image 39">
            <a:extLst>
              <a:ext uri="{FF2B5EF4-FFF2-40B4-BE49-F238E27FC236}">
                <a16:creationId xmlns:a16="http://schemas.microsoft.com/office/drawing/2014/main" id="{4F18B1A2-57A1-E9D9-C06B-EAAEFC85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4391025"/>
            <a:ext cx="4765676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B70BCA4-64FB-AA06-E7BE-B6A8089AD0B2}"/>
              </a:ext>
            </a:extLst>
          </p:cNvPr>
          <p:cNvSpPr/>
          <p:nvPr/>
        </p:nvSpPr>
        <p:spPr>
          <a:xfrm>
            <a:off x="9171934" y="469101"/>
            <a:ext cx="2574872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ln/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Projections</a:t>
            </a:r>
          </a:p>
        </p:txBody>
      </p:sp>
      <p:sp>
        <p:nvSpPr>
          <p:cNvPr id="42" name="Espace réservé du numéro de diapositive 1">
            <a:extLst>
              <a:ext uri="{FF2B5EF4-FFF2-40B4-BE49-F238E27FC236}">
                <a16:creationId xmlns:a16="http://schemas.microsoft.com/office/drawing/2014/main" id="{82511B58-EC1E-6B09-E816-8B53C9D7C2C5}"/>
              </a:ext>
            </a:extLst>
          </p:cNvPr>
          <p:cNvSpPr txBox="1">
            <a:spLocks/>
          </p:cNvSpPr>
          <p:nvPr/>
        </p:nvSpPr>
        <p:spPr>
          <a:xfrm>
            <a:off x="11753850" y="6557963"/>
            <a:ext cx="458788" cy="365125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D88F959-D426-4DAB-80F1-72B5AC5E466C}" type="slidenum">
              <a:rPr lang="fr-FR" smtClean="0">
                <a:solidFill>
                  <a:schemeClr val="bg1">
                    <a:lumMod val="95000"/>
                  </a:schemeClr>
                </a:solidFill>
              </a:rPr>
              <a:pPr>
                <a:defRPr/>
              </a:pPr>
              <a:t>16</a:t>
            </a:fld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68C0B6FE-59C3-FBB8-ADCB-CFFB74DCCD34}"/>
              </a:ext>
            </a:extLst>
          </p:cNvPr>
          <p:cNvSpPr/>
          <p:nvPr/>
        </p:nvSpPr>
        <p:spPr>
          <a:xfrm>
            <a:off x="6580188" y="1890713"/>
            <a:ext cx="214312" cy="22542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546" name="ZoneTexte 47">
            <a:extLst>
              <a:ext uri="{FF2B5EF4-FFF2-40B4-BE49-F238E27FC236}">
                <a16:creationId xmlns:a16="http://schemas.microsoft.com/office/drawing/2014/main" id="{2EF0D589-6B34-FB57-A7AB-4732296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113" y="412750"/>
            <a:ext cx="3757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fr-FR" altLang="fr-FR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Rentabilité projetée sur 3 ans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e 1">
            <a:extLst>
              <a:ext uri="{FF2B5EF4-FFF2-40B4-BE49-F238E27FC236}">
                <a16:creationId xmlns:a16="http://schemas.microsoft.com/office/drawing/2014/main" id="{CEBABD0B-43C1-2AA4-2552-3930848B2E8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6763" cy="6858000"/>
            <a:chOff x="0" y="0"/>
            <a:chExt cx="12196800" cy="6858000"/>
          </a:xfrm>
        </p:grpSpPr>
        <p:pic>
          <p:nvPicPr>
            <p:cNvPr id="24583" name="Image 8">
              <a:extLst>
                <a:ext uri="{FF2B5EF4-FFF2-40B4-BE49-F238E27FC236}">
                  <a16:creationId xmlns:a16="http://schemas.microsoft.com/office/drawing/2014/main" id="{D52E1C13-1434-EFB0-042F-F0FBB4A9D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9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Image 16">
              <a:extLst>
                <a:ext uri="{FF2B5EF4-FFF2-40B4-BE49-F238E27FC236}">
                  <a16:creationId xmlns:a16="http://schemas.microsoft.com/office/drawing/2014/main" id="{3014E6C0-997E-14AB-9740-8170867EB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8E8BF6-8BED-5B4C-CD27-2CB8D1EB88F9}"/>
                </a:ext>
              </a:extLst>
            </p:cNvPr>
            <p:cNvSpPr/>
            <p:nvPr/>
          </p:nvSpPr>
          <p:spPr>
            <a:xfrm>
              <a:off x="1911356" y="0"/>
              <a:ext cx="10285444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AE6E8D3-9F06-545C-CE1A-AC698926A922}"/>
              </a:ext>
            </a:extLst>
          </p:cNvPr>
          <p:cNvSpPr/>
          <p:nvPr/>
        </p:nvSpPr>
        <p:spPr>
          <a:xfrm>
            <a:off x="3748165" y="384475"/>
            <a:ext cx="5878918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accent5">
                    <a:lumMod val="50000"/>
                  </a:schemeClr>
                </a:solidFill>
                <a:latin typeface="+mn-lt"/>
              </a:rPr>
              <a:t>Plan d’action des principaux risques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D5E8040-BD34-2C05-141A-DB9853A970D1}"/>
              </a:ext>
            </a:extLst>
          </p:cNvPr>
          <p:cNvCxnSpPr/>
          <p:nvPr/>
        </p:nvCxnSpPr>
        <p:spPr>
          <a:xfrm>
            <a:off x="0" y="1296988"/>
            <a:ext cx="0" cy="63023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FFD34042-E3A2-9A4B-082A-F35E3849EC5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296988"/>
            <a:ext cx="12207600" cy="5576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BE5538-730C-99BC-AAAF-416DE4CA9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3213" y="6534150"/>
            <a:ext cx="458787" cy="365125"/>
          </a:xfrm>
        </p:spPr>
        <p:txBody>
          <a:bodyPr/>
          <a:lstStyle/>
          <a:p>
            <a:pPr>
              <a:defRPr/>
            </a:pPr>
            <a:fld id="{16C4B43F-74A7-4D13-A2D1-B5FB45F2F56A}" type="slidenum">
              <a:rPr lang="fr-FR"/>
              <a:pPr>
                <a:defRPr/>
              </a:pPr>
              <a:t>17</a:t>
            </a:fld>
            <a:endParaRPr lang="fr-F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e 1">
            <a:extLst>
              <a:ext uri="{FF2B5EF4-FFF2-40B4-BE49-F238E27FC236}">
                <a16:creationId xmlns:a16="http://schemas.microsoft.com/office/drawing/2014/main" id="{9A621A23-0405-D8AA-F888-B992EA3B1F5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6763" cy="6858000"/>
            <a:chOff x="0" y="0"/>
            <a:chExt cx="121968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5425C-9195-5077-6484-A017C39A16DA}"/>
                </a:ext>
              </a:extLst>
            </p:cNvPr>
            <p:cNvSpPr/>
            <p:nvPr/>
          </p:nvSpPr>
          <p:spPr>
            <a:xfrm>
              <a:off x="0" y="0"/>
              <a:ext cx="1882781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pic>
          <p:nvPicPr>
            <p:cNvPr id="25624" name="Image 8">
              <a:extLst>
                <a:ext uri="{FF2B5EF4-FFF2-40B4-BE49-F238E27FC236}">
                  <a16:creationId xmlns:a16="http://schemas.microsoft.com/office/drawing/2014/main" id="{BE9392DF-215A-6986-9A64-4A08E8236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5" name="Image 16">
              <a:extLst>
                <a:ext uri="{FF2B5EF4-FFF2-40B4-BE49-F238E27FC236}">
                  <a16:creationId xmlns:a16="http://schemas.microsoft.com/office/drawing/2014/main" id="{6EB33735-AF81-7202-197B-5B85E0F8A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EFC74B-0508-EEB7-84D8-04F347592C3D}"/>
                </a:ext>
              </a:extLst>
            </p:cNvPr>
            <p:cNvSpPr/>
            <p:nvPr/>
          </p:nvSpPr>
          <p:spPr>
            <a:xfrm>
              <a:off x="1911356" y="0"/>
              <a:ext cx="10285444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b="1" dirty="0"/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F69184C-D00C-F06F-2887-29E842A78DD6}"/>
              </a:ext>
            </a:extLst>
          </p:cNvPr>
          <p:cNvSpPr/>
          <p:nvPr/>
        </p:nvSpPr>
        <p:spPr>
          <a:xfrm>
            <a:off x="2170805" y="393716"/>
            <a:ext cx="9694770" cy="53860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9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Principes du Règlement Général sur la Protection des Données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5AF2E1-606D-01FB-46B1-4A47DF38D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41BA04-15BD-405C-9B1D-C7C9F459D6E5}" type="slidenum">
              <a:rPr lang="fr-FR"/>
              <a:pPr>
                <a:defRPr/>
              </a:pPr>
              <a:t>18</a:t>
            </a:fld>
            <a:endParaRPr lang="fr-FR" dirty="0"/>
          </a:p>
        </p:txBody>
      </p:sp>
      <p:grpSp>
        <p:nvGrpSpPr>
          <p:cNvPr id="25605" name="Groupe 48">
            <a:extLst>
              <a:ext uri="{FF2B5EF4-FFF2-40B4-BE49-F238E27FC236}">
                <a16:creationId xmlns:a16="http://schemas.microsoft.com/office/drawing/2014/main" id="{D2B8542E-BA48-E4DC-3816-40E7727790F2}"/>
              </a:ext>
            </a:extLst>
          </p:cNvPr>
          <p:cNvGrpSpPr>
            <a:grpSpLocks/>
          </p:cNvGrpSpPr>
          <p:nvPr/>
        </p:nvGrpSpPr>
        <p:grpSpPr bwMode="auto">
          <a:xfrm>
            <a:off x="2200275" y="1587500"/>
            <a:ext cx="9529763" cy="4722813"/>
            <a:chOff x="1716715" y="1282674"/>
            <a:chExt cx="9529215" cy="4722126"/>
          </a:xfrm>
        </p:grpSpPr>
        <p:pic>
          <p:nvPicPr>
            <p:cNvPr id="25606" name="Image 8">
              <a:extLst>
                <a:ext uri="{FF2B5EF4-FFF2-40B4-BE49-F238E27FC236}">
                  <a16:creationId xmlns:a16="http://schemas.microsoft.com/office/drawing/2014/main" id="{9E7CC26E-00EE-CB7D-5D0A-0478FB3E4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884" y="1920926"/>
              <a:ext cx="3397513" cy="3390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D0C95C-E259-5A36-C0D2-49C4C93523B5}"/>
                </a:ext>
              </a:extLst>
            </p:cNvPr>
            <p:cNvSpPr/>
            <p:nvPr/>
          </p:nvSpPr>
          <p:spPr>
            <a:xfrm>
              <a:off x="4681994" y="1282674"/>
              <a:ext cx="3705012" cy="5095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tx1"/>
                  </a:solidFill>
                </a:rPr>
                <a:t>Licéité, loyauté &amp; transparence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63A243-2288-70EB-6E77-8FC30A40256B}"/>
                </a:ext>
              </a:extLst>
            </p:cNvPr>
            <p:cNvSpPr/>
            <p:nvPr/>
          </p:nvSpPr>
          <p:spPr>
            <a:xfrm>
              <a:off x="2358028" y="2687408"/>
              <a:ext cx="2343015" cy="509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tx1"/>
                  </a:solidFill>
                </a:rPr>
                <a:t>Limitation des finalités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4E9F5C-2440-22C3-9725-02C7E23AF179}"/>
                </a:ext>
              </a:extLst>
            </p:cNvPr>
            <p:cNvSpPr/>
            <p:nvPr/>
          </p:nvSpPr>
          <p:spPr>
            <a:xfrm>
              <a:off x="7128192" y="5452430"/>
              <a:ext cx="3084335" cy="509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tx1"/>
                  </a:solidFill>
                </a:rPr>
                <a:t>Limitation de la conservation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A8D21A-1F5E-9B35-71AB-A28059EB2DCD}"/>
                </a:ext>
              </a:extLst>
            </p:cNvPr>
            <p:cNvSpPr/>
            <p:nvPr/>
          </p:nvSpPr>
          <p:spPr>
            <a:xfrm>
              <a:off x="8367958" y="4068332"/>
              <a:ext cx="2679546" cy="509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tx1"/>
                  </a:solidFill>
                </a:rPr>
                <a:t>Intégrité &amp; confidentialité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76F030-FF2C-C232-7950-8E9BA4EB963C}"/>
                </a:ext>
              </a:extLst>
            </p:cNvPr>
            <p:cNvSpPr/>
            <p:nvPr/>
          </p:nvSpPr>
          <p:spPr>
            <a:xfrm>
              <a:off x="8367958" y="2687408"/>
              <a:ext cx="2343015" cy="509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tx1"/>
                  </a:solidFill>
                </a:rPr>
                <a:t>Responsabilité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4CC91E-0B6D-05AB-23D1-2FA742515BB9}"/>
                </a:ext>
              </a:extLst>
            </p:cNvPr>
            <p:cNvSpPr/>
            <p:nvPr/>
          </p:nvSpPr>
          <p:spPr>
            <a:xfrm>
              <a:off x="2016736" y="4068332"/>
              <a:ext cx="2679546" cy="509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tx1"/>
                  </a:solidFill>
                </a:rPr>
                <a:t>Minimisation des données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59ED43-9078-3039-DB3F-D3F6332E13F0}"/>
                </a:ext>
              </a:extLst>
            </p:cNvPr>
            <p:cNvSpPr/>
            <p:nvPr/>
          </p:nvSpPr>
          <p:spPr>
            <a:xfrm>
              <a:off x="4751840" y="5452430"/>
              <a:ext cx="1212780" cy="509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tx1"/>
                  </a:solidFill>
                </a:rPr>
                <a:t>Exactitude</a:t>
              </a: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1C4FCEEB-7FE1-9052-A0B7-B0EE19B8C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16000" y="1314532"/>
              <a:ext cx="409259" cy="365721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C6ED113E-B712-EFE4-3098-ABCB1551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260931" y="1322174"/>
              <a:ext cx="415286" cy="367200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F941F150-08E6-5A2A-12D3-5EB26540B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66808" y="2758856"/>
              <a:ext cx="367200" cy="367200"/>
            </a:xfrm>
            <a:prstGeom prst="rect">
              <a:avLst/>
            </a:prstGeom>
          </p:spPr>
        </p:pic>
        <p:pic>
          <p:nvPicPr>
            <p:cNvPr id="25617" name="Image 35">
              <a:extLst>
                <a:ext uri="{FF2B5EF4-FFF2-40B4-BE49-F238E27FC236}">
                  <a16:creationId xmlns:a16="http://schemas.microsoft.com/office/drawing/2014/main" id="{A20DF921-390A-FA89-8230-3B45E26E9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715" y="4139489"/>
              <a:ext cx="270710" cy="3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5BC7D96-F1BB-4443-1985-A29A06E8D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78513" y="5534489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456932CC-2CE9-2626-E5B7-3B1843C57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48000" y="5544000"/>
              <a:ext cx="211680" cy="388800"/>
            </a:xfrm>
            <a:prstGeom prst="rect">
              <a:avLst/>
            </a:prstGeom>
          </p:spPr>
        </p:pic>
        <p:pic>
          <p:nvPicPr>
            <p:cNvPr id="25620" name="Image 41">
              <a:extLst>
                <a:ext uri="{FF2B5EF4-FFF2-40B4-BE49-F238E27FC236}">
                  <a16:creationId xmlns:a16="http://schemas.microsoft.com/office/drawing/2014/main" id="{EDEE5B92-695A-8F3D-CCC5-F790B739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6000" y="5616000"/>
              <a:ext cx="325410" cy="38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1" name="Image 45">
              <a:extLst>
                <a:ext uri="{FF2B5EF4-FFF2-40B4-BE49-F238E27FC236}">
                  <a16:creationId xmlns:a16="http://schemas.microsoft.com/office/drawing/2014/main" id="{A622EFEA-4C6B-6B4C-2206-8EDE79AD4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800" y="4086874"/>
              <a:ext cx="21913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69ABD730-5BFD-D868-753B-277A4729C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72000" y="2707200"/>
              <a:ext cx="367200" cy="367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e 1">
            <a:extLst>
              <a:ext uri="{FF2B5EF4-FFF2-40B4-BE49-F238E27FC236}">
                <a16:creationId xmlns:a16="http://schemas.microsoft.com/office/drawing/2014/main" id="{E209908B-C240-BCE0-4587-24BFB608B7FA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6763" cy="6858000"/>
            <a:chOff x="0" y="0"/>
            <a:chExt cx="121968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D6B967-0E20-38E7-64CE-06AC4F1C61A5}"/>
                </a:ext>
              </a:extLst>
            </p:cNvPr>
            <p:cNvSpPr/>
            <p:nvPr/>
          </p:nvSpPr>
          <p:spPr>
            <a:xfrm>
              <a:off x="0" y="0"/>
              <a:ext cx="1882781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pic>
          <p:nvPicPr>
            <p:cNvPr id="26642" name="Image 8">
              <a:extLst>
                <a:ext uri="{FF2B5EF4-FFF2-40B4-BE49-F238E27FC236}">
                  <a16:creationId xmlns:a16="http://schemas.microsoft.com/office/drawing/2014/main" id="{47BFC68B-F66F-674E-3D51-D0852741A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3" name="Image 16">
              <a:extLst>
                <a:ext uri="{FF2B5EF4-FFF2-40B4-BE49-F238E27FC236}">
                  <a16:creationId xmlns:a16="http://schemas.microsoft.com/office/drawing/2014/main" id="{BB630A8A-ADD9-B635-AD23-1B4FF3327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3C6A90-5500-7FEC-B500-043FD6274068}"/>
                </a:ext>
              </a:extLst>
            </p:cNvPr>
            <p:cNvSpPr/>
            <p:nvPr/>
          </p:nvSpPr>
          <p:spPr>
            <a:xfrm>
              <a:off x="1911356" y="0"/>
              <a:ext cx="10285444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3B6F1C-48B6-601D-28EE-A62CD1C982AE}"/>
              </a:ext>
            </a:extLst>
          </p:cNvPr>
          <p:cNvSpPr/>
          <p:nvPr/>
        </p:nvSpPr>
        <p:spPr>
          <a:xfrm>
            <a:off x="2000250" y="384475"/>
            <a:ext cx="10096500" cy="55399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APPLICATION DU RGPD DANS LE CADRE DU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212D7E-3088-4E64-BCAB-DF935F005D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AA24DA-957F-4C01-9821-23A5A4276861}" type="slidenum">
              <a:rPr lang="fr-FR"/>
              <a:pPr>
                <a:defRPr/>
              </a:pPr>
              <a:t>19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2C6532D-AED8-23AE-3F3F-B5B9F8A925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5152" y="1253670"/>
            <a:ext cx="5302381" cy="5291193"/>
          </a:xfrm>
          <a:prstGeom prst="rect">
            <a:avLst/>
          </a:prstGeom>
          <a:ln>
            <a:noFill/>
          </a:ln>
        </p:spPr>
      </p:pic>
      <p:grpSp>
        <p:nvGrpSpPr>
          <p:cNvPr id="26630" name="Groupe 12">
            <a:extLst>
              <a:ext uri="{FF2B5EF4-FFF2-40B4-BE49-F238E27FC236}">
                <a16:creationId xmlns:a16="http://schemas.microsoft.com/office/drawing/2014/main" id="{CDA72B19-ECC0-1712-BFB7-0EEF838011A3}"/>
              </a:ext>
            </a:extLst>
          </p:cNvPr>
          <p:cNvGrpSpPr>
            <a:grpSpLocks/>
          </p:cNvGrpSpPr>
          <p:nvPr/>
        </p:nvGrpSpPr>
        <p:grpSpPr bwMode="auto">
          <a:xfrm>
            <a:off x="2916238" y="3505200"/>
            <a:ext cx="8502650" cy="3200400"/>
            <a:chOff x="2640143" y="1612591"/>
            <a:chExt cx="8503290" cy="3199792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D01A7B19-FDF2-9D2C-5618-8D17F049A96A}"/>
                </a:ext>
              </a:extLst>
            </p:cNvPr>
            <p:cNvSpPr txBox="1"/>
            <p:nvPr/>
          </p:nvSpPr>
          <p:spPr>
            <a:xfrm>
              <a:off x="3614941" y="1955426"/>
              <a:ext cx="7528492" cy="28569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Nom, Prénom</a:t>
              </a:r>
            </a:p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Photo</a:t>
              </a:r>
            </a:p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Adresse mail + mot de passe</a:t>
              </a:r>
            </a:p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Données bancaires</a:t>
              </a:r>
              <a:endParaRPr lang="fr-FR" sz="1600" b="1" i="1" dirty="0">
                <a:latin typeface="+mn-lt"/>
              </a:endParaRPr>
            </a:p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Adresse postale de livraison </a:t>
              </a:r>
            </a:p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Informations personnelles : mensurations, morphologie, goûts</a:t>
              </a:r>
            </a:p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Historique des recommandations, likes, achats, évaluations</a:t>
              </a:r>
            </a:p>
          </p:txBody>
        </p:sp>
        <p:pic>
          <p:nvPicPr>
            <p:cNvPr id="26639" name="Image 9">
              <a:extLst>
                <a:ext uri="{FF2B5EF4-FFF2-40B4-BE49-F238E27FC236}">
                  <a16:creationId xmlns:a16="http://schemas.microsoft.com/office/drawing/2014/main" id="{D27D9E86-8C32-7C1D-D4C5-6483D7F2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065" y="2168327"/>
              <a:ext cx="714200" cy="78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699C7C-0C8B-BD24-AB51-B5DE64B03E17}"/>
                </a:ext>
              </a:extLst>
            </p:cNvPr>
            <p:cNvSpPr txBox="1"/>
            <p:nvPr/>
          </p:nvSpPr>
          <p:spPr>
            <a:xfrm>
              <a:off x="2640143" y="1612591"/>
              <a:ext cx="2895818" cy="3698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Données personnelles utiles</a:t>
              </a:r>
              <a:endParaRPr lang="fr-FR" b="1" dirty="0">
                <a:latin typeface="+mn-lt"/>
              </a:endParaRPr>
            </a:p>
          </p:txBody>
        </p:sp>
      </p:grpSp>
      <p:grpSp>
        <p:nvGrpSpPr>
          <p:cNvPr id="26631" name="Groupe 22">
            <a:extLst>
              <a:ext uri="{FF2B5EF4-FFF2-40B4-BE49-F238E27FC236}">
                <a16:creationId xmlns:a16="http://schemas.microsoft.com/office/drawing/2014/main" id="{4CCD62DD-43C5-F506-2609-298D0BB59EB2}"/>
              </a:ext>
            </a:extLst>
          </p:cNvPr>
          <p:cNvGrpSpPr>
            <a:grpSpLocks/>
          </p:cNvGrpSpPr>
          <p:nvPr/>
        </p:nvGrpSpPr>
        <p:grpSpPr bwMode="auto">
          <a:xfrm>
            <a:off x="2916238" y="1281113"/>
            <a:ext cx="7056437" cy="2062162"/>
            <a:chOff x="2270895" y="4512445"/>
            <a:chExt cx="7057994" cy="206215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5ECEA91-26DC-2438-6F9C-A5D2758625B9}"/>
                </a:ext>
              </a:extLst>
            </p:cNvPr>
            <p:cNvSpPr txBox="1"/>
            <p:nvPr/>
          </p:nvSpPr>
          <p:spPr>
            <a:xfrm>
              <a:off x="3245835" y="4942654"/>
              <a:ext cx="6083054" cy="16319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Accès, rectification, effacement des données</a:t>
              </a:r>
            </a:p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Limitation, rétractation, opposition au traitement des données</a:t>
              </a:r>
            </a:p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Réclamation auprès d’une autorité de contrôle</a:t>
              </a:r>
            </a:p>
            <a:p>
              <a:pPr marL="285750" indent="-285750" eaLnBrk="1" fontAlgn="auto" hangingPunct="1">
                <a:lnSpc>
                  <a:spcPct val="140000"/>
                </a:lnSpc>
                <a:spcBef>
                  <a:spcPts val="4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1" dirty="0">
                  <a:latin typeface="+mn-lt"/>
                </a:rPr>
                <a:t>Accès au responsable du traitement ou de la sécurité</a:t>
              </a:r>
            </a:p>
          </p:txBody>
        </p:sp>
        <p:grpSp>
          <p:nvGrpSpPr>
            <p:cNvPr id="26633" name="Groupe 13">
              <a:extLst>
                <a:ext uri="{FF2B5EF4-FFF2-40B4-BE49-F238E27FC236}">
                  <a16:creationId xmlns:a16="http://schemas.microsoft.com/office/drawing/2014/main" id="{F83230DB-C1A0-8846-DFB8-1C79AA612B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37157" y="5071274"/>
              <a:ext cx="712861" cy="784800"/>
              <a:chOff x="5890268" y="1878684"/>
              <a:chExt cx="2186932" cy="2407634"/>
            </a:xfrm>
          </p:grpSpPr>
          <p:pic>
            <p:nvPicPr>
              <p:cNvPr id="26635" name="Image 14">
                <a:extLst>
                  <a:ext uri="{FF2B5EF4-FFF2-40B4-BE49-F238E27FC236}">
                    <a16:creationId xmlns:a16="http://schemas.microsoft.com/office/drawing/2014/main" id="{C35972C2-264F-7C6F-7E3C-47C9590589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0268" y="1878684"/>
                <a:ext cx="2186932" cy="2407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57EAFB85-6E80-B3F6-ECF5-C47ECC57DA36}"/>
                  </a:ext>
                </a:extLst>
              </p:cNvPr>
              <p:cNvSpPr/>
              <p:nvPr/>
            </p:nvSpPr>
            <p:spPr>
              <a:xfrm>
                <a:off x="7138620" y="2862356"/>
                <a:ext cx="896309" cy="896108"/>
              </a:xfrm>
              <a:prstGeom prst="ellipse">
                <a:avLst/>
              </a:prstGeom>
              <a:solidFill>
                <a:srgbClr val="373C40"/>
              </a:solidFill>
              <a:ln>
                <a:solidFill>
                  <a:srgbClr val="383C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3798F14C-9F45-D95C-D187-1DAF95D4D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22446" y="3000163"/>
                <a:ext cx="725143" cy="648000"/>
              </a:xfrm>
              <a:prstGeom prst="rect">
                <a:avLst/>
              </a:prstGeom>
            </p:spPr>
          </p:pic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5805EB8-73B4-3DFA-0D2C-026CA8FAFAFE}"/>
                </a:ext>
              </a:extLst>
            </p:cNvPr>
            <p:cNvSpPr txBox="1"/>
            <p:nvPr/>
          </p:nvSpPr>
          <p:spPr>
            <a:xfrm>
              <a:off x="2270895" y="4512445"/>
              <a:ext cx="2896239" cy="3698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Droit de l’utilisateur</a:t>
              </a:r>
              <a:endParaRPr lang="fr-FR" b="1" dirty="0"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4BDD5A-99AA-5D86-E0A6-C11142B16B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pic>
        <p:nvPicPr>
          <p:cNvPr id="6147" name="Image 21">
            <a:extLst>
              <a:ext uri="{FF2B5EF4-FFF2-40B4-BE49-F238E27FC236}">
                <a16:creationId xmlns:a16="http://schemas.microsoft.com/office/drawing/2014/main" id="{1C74793E-BBAD-3B75-7B8F-875B939669D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50" y="2290763"/>
            <a:ext cx="3097213" cy="14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Image 14">
            <a:extLst>
              <a:ext uri="{FF2B5EF4-FFF2-40B4-BE49-F238E27FC236}">
                <a16:creationId xmlns:a16="http://schemas.microsoft.com/office/drawing/2014/main" id="{984B67BC-3B6A-D98D-1AF1-4455EB50E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75" y="0"/>
            <a:ext cx="3132138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9" name="Groupe 15">
            <a:extLst>
              <a:ext uri="{FF2B5EF4-FFF2-40B4-BE49-F238E27FC236}">
                <a16:creationId xmlns:a16="http://schemas.microsoft.com/office/drawing/2014/main" id="{0D9F0D90-DACC-8AC2-C51A-B5206D62F9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0000" y="36000"/>
            <a:ext cx="2598737" cy="3683000"/>
            <a:chOff x="2257870" y="928233"/>
            <a:chExt cx="2844000" cy="4068000"/>
          </a:xfrm>
        </p:grpSpPr>
        <p:pic>
          <p:nvPicPr>
            <p:cNvPr id="6216" name="Image 16">
              <a:extLst>
                <a:ext uri="{FF2B5EF4-FFF2-40B4-BE49-F238E27FC236}">
                  <a16:creationId xmlns:a16="http://schemas.microsoft.com/office/drawing/2014/main" id="{A128D9F6-05BC-DC5D-EEB1-7C5D5735D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419" y="2338174"/>
              <a:ext cx="2645958" cy="244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AB8A22-B03A-A23E-7C02-5408B56E1994}"/>
                </a:ext>
              </a:extLst>
            </p:cNvPr>
            <p:cNvSpPr/>
            <p:nvPr/>
          </p:nvSpPr>
          <p:spPr>
            <a:xfrm>
              <a:off x="4828441" y="3701001"/>
              <a:ext cx="191106" cy="727682"/>
            </a:xfrm>
            <a:prstGeom prst="rect">
              <a:avLst/>
            </a:prstGeom>
            <a:gradFill>
              <a:gsLst>
                <a:gs pos="0">
                  <a:srgbClr val="838C93"/>
                </a:gs>
                <a:gs pos="56000">
                  <a:srgbClr val="747D86"/>
                </a:gs>
                <a:gs pos="100000">
                  <a:srgbClr val="5A5D6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6218" name="Image 8">
              <a:extLst>
                <a:ext uri="{FF2B5EF4-FFF2-40B4-BE49-F238E27FC236}">
                  <a16:creationId xmlns:a16="http://schemas.microsoft.com/office/drawing/2014/main" id="{0C5F2016-2D9F-0DAB-3A3A-F7968F55A7E0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4801" y="1013290"/>
              <a:ext cx="2116800" cy="1372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3DC2237-B45F-CDC9-3B82-BC3204B2DE58}"/>
                </a:ext>
              </a:extLst>
            </p:cNvPr>
            <p:cNvSpPr/>
            <p:nvPr/>
          </p:nvSpPr>
          <p:spPr bwMode="auto">
            <a:xfrm>
              <a:off x="2364913" y="1014718"/>
              <a:ext cx="220627" cy="1364183"/>
            </a:xfrm>
            <a:prstGeom prst="roundRect">
              <a:avLst>
                <a:gd name="adj" fmla="val 10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2868EBA-E7AD-0A71-1B0F-0CCB50F755CE}"/>
                </a:ext>
              </a:extLst>
            </p:cNvPr>
            <p:cNvSpPr/>
            <p:nvPr/>
          </p:nvSpPr>
          <p:spPr bwMode="auto">
            <a:xfrm>
              <a:off x="4699879" y="1014718"/>
              <a:ext cx="310981" cy="1364183"/>
            </a:xfrm>
            <a:prstGeom prst="roundRect">
              <a:avLst>
                <a:gd name="adj" fmla="val 897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4EB43A21-7964-9593-A3EC-2B7BEDE83E9A}"/>
                </a:ext>
              </a:extLst>
            </p:cNvPr>
            <p:cNvCxnSpPr/>
            <p:nvPr/>
          </p:nvCxnSpPr>
          <p:spPr bwMode="auto">
            <a:xfrm>
              <a:off x="4990011" y="2377148"/>
              <a:ext cx="0" cy="180605"/>
            </a:xfrm>
            <a:prstGeom prst="line">
              <a:avLst/>
            </a:prstGeom>
            <a:ln w="12700">
              <a:solidFill>
                <a:srgbClr val="4D4F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23" name="Image 9259">
              <a:extLst>
                <a:ext uri="{FF2B5EF4-FFF2-40B4-BE49-F238E27FC236}">
                  <a16:creationId xmlns:a16="http://schemas.microsoft.com/office/drawing/2014/main" id="{66EA5952-17B4-583B-D2E3-436CD5665BB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870" y="928233"/>
              <a:ext cx="2844000" cy="406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19" name="Rectangle 9">
              <a:extLst>
                <a:ext uri="{FF2B5EF4-FFF2-40B4-BE49-F238E27FC236}">
                  <a16:creationId xmlns:a16="http://schemas.microsoft.com/office/drawing/2014/main" id="{8D4E5A23-81EB-2DA6-BEFF-E5C3271BD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441" y="1712265"/>
              <a:ext cx="2129146" cy="4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fr-FR" altLang="fr-FR" sz="2000" dirty="0">
                  <a:solidFill>
                    <a:srgbClr val="F05524"/>
                  </a:solidFill>
                </a:rPr>
                <a:t>Recommandations</a:t>
              </a:r>
            </a:p>
          </p:txBody>
        </p:sp>
      </p:grpSp>
      <p:grpSp>
        <p:nvGrpSpPr>
          <p:cNvPr id="6150" name="Groupe 37">
            <a:extLst>
              <a:ext uri="{FF2B5EF4-FFF2-40B4-BE49-F238E27FC236}">
                <a16:creationId xmlns:a16="http://schemas.microsoft.com/office/drawing/2014/main" id="{B16D995C-0D6D-A317-C83E-9430AF575015}"/>
              </a:ext>
            </a:extLst>
          </p:cNvPr>
          <p:cNvGrpSpPr>
            <a:grpSpLocks/>
          </p:cNvGrpSpPr>
          <p:nvPr/>
        </p:nvGrpSpPr>
        <p:grpSpPr bwMode="auto">
          <a:xfrm>
            <a:off x="6048375" y="287338"/>
            <a:ext cx="2676525" cy="2667000"/>
            <a:chOff x="5929168" y="778282"/>
            <a:chExt cx="2678125" cy="2666860"/>
          </a:xfrm>
        </p:grpSpPr>
        <p:pic>
          <p:nvPicPr>
            <p:cNvPr id="6214" name="Image 14">
              <a:extLst>
                <a:ext uri="{FF2B5EF4-FFF2-40B4-BE49-F238E27FC236}">
                  <a16:creationId xmlns:a16="http://schemas.microsoft.com/office/drawing/2014/main" id="{63701AC5-3246-3B1A-CC0C-255C1AA2F1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168" y="778282"/>
              <a:ext cx="2678125" cy="2666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DD322304-A103-4067-C158-DB40DECADC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alphaModFix amt="25000"/>
            </a:blip>
            <a:stretch>
              <a:fillRect/>
            </a:stretch>
          </p:blipFill>
          <p:spPr>
            <a:xfrm>
              <a:off x="6487200" y="1339200"/>
              <a:ext cx="1562400" cy="1555200"/>
            </a:xfrm>
            <a:prstGeom prst="rect">
              <a:avLst/>
            </a:prstGeom>
          </p:spPr>
        </p:pic>
      </p:grpSp>
      <p:sp>
        <p:nvSpPr>
          <p:cNvPr id="6151" name="ZoneTexte 15">
            <a:extLst>
              <a:ext uri="{FF2B5EF4-FFF2-40B4-BE49-F238E27FC236}">
                <a16:creationId xmlns:a16="http://schemas.microsoft.com/office/drawing/2014/main" id="{C5654884-F175-FD17-6DD4-421CDE73B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425" y="1255713"/>
            <a:ext cx="1366838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fr-FR" altLang="fr-FR" sz="4000" b="1"/>
              <a:t>AGILE</a:t>
            </a:r>
          </a:p>
        </p:txBody>
      </p:sp>
      <p:grpSp>
        <p:nvGrpSpPr>
          <p:cNvPr id="6152" name="Groupe 10">
            <a:extLst>
              <a:ext uri="{FF2B5EF4-FFF2-40B4-BE49-F238E27FC236}">
                <a16:creationId xmlns:a16="http://schemas.microsoft.com/office/drawing/2014/main" id="{660412D7-9170-1BC3-A720-7D777A9910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95625" y="287338"/>
            <a:ext cx="2995613" cy="2646362"/>
            <a:chOff x="7985959" y="-397091"/>
            <a:chExt cx="3727456" cy="3291988"/>
          </a:xfrm>
        </p:grpSpPr>
        <p:pic>
          <p:nvPicPr>
            <p:cNvPr id="6212" name="Image 6">
              <a:extLst>
                <a:ext uri="{FF2B5EF4-FFF2-40B4-BE49-F238E27FC236}">
                  <a16:creationId xmlns:a16="http://schemas.microsoft.com/office/drawing/2014/main" id="{941D331C-B5FD-761C-D7EC-1FCC40476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959" y="-397091"/>
              <a:ext cx="3727456" cy="329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13" name="ZoneTexte 9">
              <a:extLst>
                <a:ext uri="{FF2B5EF4-FFF2-40B4-BE49-F238E27FC236}">
                  <a16:creationId xmlns:a16="http://schemas.microsoft.com/office/drawing/2014/main" id="{B8427893-919B-C787-67E9-36E6BFE22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7209" y="-802"/>
              <a:ext cx="2808843" cy="199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60000"/>
                </a:lnSpc>
              </a:pPr>
              <a:r>
                <a:rPr lang="fr-FR" altLang="fr-FR" sz="3500" b="1"/>
                <a:t>+100 000€ </a:t>
              </a:r>
            </a:p>
            <a:p>
              <a:pPr>
                <a:lnSpc>
                  <a:spcPct val="160000"/>
                </a:lnSpc>
              </a:pPr>
              <a:r>
                <a:rPr lang="fr-FR" altLang="fr-FR" sz="2600" b="1"/>
                <a:t>  </a:t>
              </a:r>
              <a:r>
                <a:rPr lang="fr-FR" altLang="fr-FR" sz="2800" b="1"/>
                <a:t>net mensuel</a:t>
              </a:r>
            </a:p>
          </p:txBody>
        </p:sp>
      </p:grpSp>
      <p:grpSp>
        <p:nvGrpSpPr>
          <p:cNvPr id="6153" name="Groupe 41">
            <a:extLst>
              <a:ext uri="{FF2B5EF4-FFF2-40B4-BE49-F238E27FC236}">
                <a16:creationId xmlns:a16="http://schemas.microsoft.com/office/drawing/2014/main" id="{55F152D8-CEA4-D73E-E6A0-26EA74534A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338" y="3779838"/>
            <a:ext cx="4127500" cy="3051175"/>
            <a:chOff x="1888385" y="2746075"/>
            <a:chExt cx="4086225" cy="2895600"/>
          </a:xfrm>
        </p:grpSpPr>
        <p:pic>
          <p:nvPicPr>
            <p:cNvPr id="6209" name="Image 42">
              <a:extLst>
                <a:ext uri="{FF2B5EF4-FFF2-40B4-BE49-F238E27FC236}">
                  <a16:creationId xmlns:a16="http://schemas.microsoft.com/office/drawing/2014/main" id="{C7098BC7-F202-97D1-A9AF-F0023080F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8385" y="2746075"/>
              <a:ext cx="4086225" cy="289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8FF372A-FC13-31BE-84C9-F64762652E4B}"/>
                </a:ext>
              </a:extLst>
            </p:cNvPr>
            <p:cNvSpPr/>
            <p:nvPr/>
          </p:nvSpPr>
          <p:spPr>
            <a:xfrm>
              <a:off x="3268800" y="3600000"/>
              <a:ext cx="1198213" cy="430887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fr-FR" sz="2200" b="1" dirty="0">
                  <a:ln/>
                  <a:solidFill>
                    <a:schemeClr val="bg1">
                      <a:lumMod val="95000"/>
                    </a:schemeClr>
                  </a:solidFill>
                </a:rPr>
                <a:t>RISQUES</a:t>
              </a:r>
            </a:p>
          </p:txBody>
        </p:sp>
        <p:pic>
          <p:nvPicPr>
            <p:cNvPr id="6211" name="Image 28">
              <a:extLst>
                <a:ext uri="{FF2B5EF4-FFF2-40B4-BE49-F238E27FC236}">
                  <a16:creationId xmlns:a16="http://schemas.microsoft.com/office/drawing/2014/main" id="{3C8F1EAF-E35C-711E-5B3B-FEB02DBC4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703" y="4030887"/>
              <a:ext cx="703262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54" name="Image 8">
            <a:extLst>
              <a:ext uri="{FF2B5EF4-FFF2-40B4-BE49-F238E27FC236}">
                <a16:creationId xmlns:a16="http://schemas.microsoft.com/office/drawing/2014/main" id="{63793647-04A8-4BD4-9867-5769E3EA32C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3571875"/>
            <a:ext cx="5884863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55" name="Groupe 45">
            <a:extLst>
              <a:ext uri="{FF2B5EF4-FFF2-40B4-BE49-F238E27FC236}">
                <a16:creationId xmlns:a16="http://schemas.microsoft.com/office/drawing/2014/main" id="{AFA3171B-B125-B018-68F1-8C55DD1EFBAA}"/>
              </a:ext>
            </a:extLst>
          </p:cNvPr>
          <p:cNvGrpSpPr>
            <a:grpSpLocks/>
          </p:cNvGrpSpPr>
          <p:nvPr/>
        </p:nvGrpSpPr>
        <p:grpSpPr bwMode="auto">
          <a:xfrm>
            <a:off x="6253163" y="3554413"/>
            <a:ext cx="5999162" cy="1814512"/>
            <a:chOff x="6338442" y="4070011"/>
            <a:chExt cx="5998732" cy="1720519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24B6E48-C812-C0F5-0E93-9DAC0B1C8FBF}"/>
                </a:ext>
              </a:extLst>
            </p:cNvPr>
            <p:cNvSpPr/>
            <p:nvPr/>
          </p:nvSpPr>
          <p:spPr>
            <a:xfrm>
              <a:off x="10864080" y="5424751"/>
              <a:ext cx="214298" cy="2152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206" name="ZoneTexte 32">
              <a:extLst>
                <a:ext uri="{FF2B5EF4-FFF2-40B4-BE49-F238E27FC236}">
                  <a16:creationId xmlns:a16="http://schemas.microsoft.com/office/drawing/2014/main" id="{98AA9812-71CA-8499-0FFE-A93E33557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9521" y="4251138"/>
              <a:ext cx="395999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fr-FR" altLang="fr-FR" sz="2800">
                  <a:solidFill>
                    <a:schemeClr val="bg1"/>
                  </a:solidFill>
                </a:rPr>
                <a:t>Retour sur investissement</a:t>
              </a:r>
            </a:p>
          </p:txBody>
        </p:sp>
        <p:sp>
          <p:nvSpPr>
            <p:cNvPr id="6207" name="ZoneTexte 33">
              <a:extLst>
                <a:ext uri="{FF2B5EF4-FFF2-40B4-BE49-F238E27FC236}">
                  <a16:creationId xmlns:a16="http://schemas.microsoft.com/office/drawing/2014/main" id="{1EF5DB8E-2A59-58DF-7872-2BFACE4C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4042" y="5544309"/>
              <a:ext cx="43313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fr-FR" altLang="fr-FR" sz="1000">
                  <a:solidFill>
                    <a:schemeClr val="bg1"/>
                  </a:solidFill>
                </a:rPr>
                <a:t>mois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750BF1F-DCB9-2659-057A-A0BB961F1547}"/>
                </a:ext>
              </a:extLst>
            </p:cNvPr>
            <p:cNvSpPr txBox="1"/>
            <p:nvPr/>
          </p:nvSpPr>
          <p:spPr>
            <a:xfrm>
              <a:off x="6338442" y="4070011"/>
              <a:ext cx="866713" cy="2468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FR" sz="1000" i="1" dirty="0">
                  <a:solidFill>
                    <a:schemeClr val="bg1">
                      <a:lumMod val="75000"/>
                    </a:schemeClr>
                  </a:solidFill>
                </a:rPr>
                <a:t>Résultat en €</a:t>
              </a:r>
            </a:p>
          </p:txBody>
        </p:sp>
      </p:grpSp>
      <p:sp>
        <p:nvSpPr>
          <p:cNvPr id="6156" name="Espace réservé du numéro de diapositive 1">
            <a:extLst>
              <a:ext uri="{FF2B5EF4-FFF2-40B4-BE49-F238E27FC236}">
                <a16:creationId xmlns:a16="http://schemas.microsoft.com/office/drawing/2014/main" id="{8157F0E5-00DB-58A6-9E0D-61E66670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4325" y="6519863"/>
            <a:ext cx="4587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0F8E2130-6AA6-4B27-AB86-95A9A2FDABF3}" type="slidenum">
              <a:rPr lang="fr-FR" altLang="fr-FR" sz="1200">
                <a:solidFill>
                  <a:schemeClr val="bg1"/>
                </a:solidFill>
              </a:rPr>
              <a:pPr algn="r" eaLnBrk="1" hangingPunct="1"/>
              <a:t>2</a:t>
            </a:fld>
            <a:endParaRPr lang="fr-FR" altLang="fr-FR" sz="1200">
              <a:solidFill>
                <a:schemeClr val="bg1"/>
              </a:solidFill>
            </a:endParaRPr>
          </a:p>
        </p:txBody>
      </p:sp>
      <p:grpSp>
        <p:nvGrpSpPr>
          <p:cNvPr id="6157" name="Groupe 4">
            <a:extLst>
              <a:ext uri="{FF2B5EF4-FFF2-40B4-BE49-F238E27FC236}">
                <a16:creationId xmlns:a16="http://schemas.microsoft.com/office/drawing/2014/main" id="{FF4F058A-FD23-3B5C-4733-C9DA9AF29A5C}"/>
              </a:ext>
            </a:extLst>
          </p:cNvPr>
          <p:cNvGrpSpPr>
            <a:grpSpLocks/>
          </p:cNvGrpSpPr>
          <p:nvPr/>
        </p:nvGrpSpPr>
        <p:grpSpPr bwMode="auto">
          <a:xfrm>
            <a:off x="4068763" y="3875088"/>
            <a:ext cx="2333625" cy="2778125"/>
            <a:chOff x="3996000" y="4556005"/>
            <a:chExt cx="2333625" cy="2778125"/>
          </a:xfrm>
        </p:grpSpPr>
        <p:grpSp>
          <p:nvGrpSpPr>
            <p:cNvPr id="6160" name="Groupe 50">
              <a:extLst>
                <a:ext uri="{FF2B5EF4-FFF2-40B4-BE49-F238E27FC236}">
                  <a16:creationId xmlns:a16="http://schemas.microsoft.com/office/drawing/2014/main" id="{1EE80FA4-3F7D-FBF1-CAB8-ED7526C842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6000" y="4556005"/>
              <a:ext cx="2333625" cy="2778125"/>
              <a:chOff x="51111" y="1530575"/>
              <a:chExt cx="2332800" cy="2778394"/>
            </a:xfrm>
          </p:grpSpPr>
          <p:pic>
            <p:nvPicPr>
              <p:cNvPr id="6164" name="Image 51">
                <a:extLst>
                  <a:ext uri="{FF2B5EF4-FFF2-40B4-BE49-F238E27FC236}">
                    <a16:creationId xmlns:a16="http://schemas.microsoft.com/office/drawing/2014/main" id="{07AAA016-2FFB-2341-F1F2-E75CD029EB3B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1111" y="1533600"/>
                <a:ext cx="2332800" cy="2775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86471B7-DEB0-9679-8E41-192B468A2F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562" y="3283775"/>
                <a:ext cx="314510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dirty="0">
                    <a:ln/>
                    <a:solidFill>
                      <a:schemeClr val="accent4">
                        <a:lumMod val="75000"/>
                      </a:schemeClr>
                    </a:solidFill>
                    <a:latin typeface="+mn-lt"/>
                  </a:rPr>
                  <a:t>€</a:t>
                </a:r>
              </a:p>
            </p:txBody>
          </p:sp>
          <p:pic>
            <p:nvPicPr>
              <p:cNvPr id="6166" name="Image 53">
                <a:extLst>
                  <a:ext uri="{FF2B5EF4-FFF2-40B4-BE49-F238E27FC236}">
                    <a16:creationId xmlns:a16="http://schemas.microsoft.com/office/drawing/2014/main" id="{64BF7C96-C8C7-F7E5-B924-10E40FBCA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404571" flipH="1">
                <a:off x="160318" y="1626479"/>
                <a:ext cx="1728000" cy="1307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A28EB71-74D4-A28F-75DC-843A8901FE4E}"/>
                  </a:ext>
                </a:extLst>
              </p:cNvPr>
              <p:cNvSpPr/>
              <p:nvPr/>
            </p:nvSpPr>
            <p:spPr>
              <a:xfrm>
                <a:off x="985625" y="2844000"/>
                <a:ext cx="373820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>
                  <a:defRPr/>
                </a:pPr>
                <a:r>
                  <a:rPr lang="fr-FR" sz="3000" b="1" dirty="0">
                    <a:ln/>
                    <a:solidFill>
                      <a:srgbClr val="2F6EB3"/>
                    </a:solidFill>
                  </a:rPr>
                  <a:t>a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077AE3-3DE3-3A49-3F31-CA0E0EB6463A}"/>
                  </a:ext>
                </a:extLst>
              </p:cNvPr>
              <p:cNvSpPr/>
              <p:nvPr/>
            </p:nvSpPr>
            <p:spPr>
              <a:xfrm>
                <a:off x="1026133" y="3160800"/>
                <a:ext cx="279244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>
                  <a:defRPr/>
                </a:pPr>
                <a:r>
                  <a:rPr lang="fr-FR" sz="3000" b="1" dirty="0">
                    <a:ln/>
                    <a:solidFill>
                      <a:srgbClr val="2F6EB3"/>
                    </a:solidFill>
                  </a:rPr>
                  <a:t>i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E3CB2FB-DDF9-F9BB-01D1-100C45727572}"/>
                  </a:ext>
                </a:extLst>
              </p:cNvPr>
              <p:cNvSpPr/>
              <p:nvPr/>
            </p:nvSpPr>
            <p:spPr>
              <a:xfrm>
                <a:off x="999431" y="3420000"/>
                <a:ext cx="338555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>
                  <a:defRPr/>
                </a:pPr>
                <a:r>
                  <a:rPr lang="fr-FR" sz="3000" b="1" dirty="0">
                    <a:ln/>
                    <a:solidFill>
                      <a:srgbClr val="2F6EB3"/>
                    </a:solidFill>
                  </a:rPr>
                  <a:t>s</a:t>
                </a:r>
              </a:p>
            </p:txBody>
          </p:sp>
          <p:sp>
            <p:nvSpPr>
              <p:cNvPr id="6170" name="Rectangle 58">
                <a:extLst>
                  <a:ext uri="{FF2B5EF4-FFF2-40B4-BE49-F238E27FC236}">
                    <a16:creationId xmlns:a16="http://schemas.microsoft.com/office/drawing/2014/main" id="{13552214-A81B-9008-995E-13F44C90D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800" y="3568175"/>
                <a:ext cx="125053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fr-FR" altLang="fr-FR">
                    <a:solidFill>
                      <a:srgbClr val="0066CC"/>
                    </a:solidFill>
                  </a:rPr>
                  <a:t>  tati </a:t>
                </a:r>
                <a:r>
                  <a:rPr lang="fr-FR" altLang="fr-FR">
                    <a:solidFill>
                      <a:srgbClr val="2F6EB3"/>
                    </a:solidFill>
                  </a:rPr>
                  <a:t>  </a:t>
                </a:r>
                <a:r>
                  <a:rPr lang="fr-FR" altLang="fr-FR">
                    <a:solidFill>
                      <a:srgbClr val="0066CC"/>
                    </a:solidFill>
                  </a:rPr>
                  <a:t>tique</a:t>
                </a:r>
              </a:p>
            </p:txBody>
          </p:sp>
          <p:sp>
            <p:nvSpPr>
              <p:cNvPr id="6171" name="Rectangle 59">
                <a:extLst>
                  <a:ext uri="{FF2B5EF4-FFF2-40B4-BE49-F238E27FC236}">
                    <a16:creationId xmlns:a16="http://schemas.microsoft.com/office/drawing/2014/main" id="{1C1BA924-E629-C199-888F-65C8EE8AB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00" y="3301775"/>
                <a:ext cx="13128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fr-FR" altLang="fr-FR">
                    <a:solidFill>
                      <a:srgbClr val="0066CC"/>
                    </a:solidFill>
                  </a:rPr>
                  <a:t> conom</a:t>
                </a:r>
                <a:r>
                  <a:rPr lang="fr-FR" altLang="fr-FR" sz="1200">
                    <a:solidFill>
                      <a:srgbClr val="2F6EB3"/>
                    </a:solidFill>
                  </a:rPr>
                  <a:t>  </a:t>
                </a:r>
                <a:r>
                  <a:rPr lang="fr-FR" altLang="fr-FR">
                    <a:solidFill>
                      <a:srgbClr val="0066CC"/>
                    </a:solidFill>
                  </a:rPr>
                  <a:t>que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9263C20-CDB2-898D-087A-AFE0F18AF9C7}"/>
                  </a:ext>
                </a:extLst>
              </p:cNvPr>
              <p:cNvSpPr/>
              <p:nvPr/>
            </p:nvSpPr>
            <p:spPr>
              <a:xfrm>
                <a:off x="965219" y="2225001"/>
                <a:ext cx="401071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>
                  <a:defRPr/>
                </a:pPr>
                <a:r>
                  <a:rPr lang="fr-FR" sz="3000" b="1" dirty="0">
                    <a:ln/>
                    <a:solidFill>
                      <a:srgbClr val="2F6EB3"/>
                    </a:solidFill>
                  </a:rPr>
                  <a:t>B</a:t>
                </a:r>
              </a:p>
            </p:txBody>
          </p:sp>
          <p:grpSp>
            <p:nvGrpSpPr>
              <p:cNvPr id="6173" name="Groupe 61">
                <a:extLst>
                  <a:ext uri="{FF2B5EF4-FFF2-40B4-BE49-F238E27FC236}">
                    <a16:creationId xmlns:a16="http://schemas.microsoft.com/office/drawing/2014/main" id="{EAAE567B-72C2-785E-0508-40545B0107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708" y="1661766"/>
                <a:ext cx="1371476" cy="1110135"/>
                <a:chOff x="155708" y="1661766"/>
                <a:chExt cx="1371476" cy="1110135"/>
              </a:xfrm>
            </p:grpSpPr>
            <p:sp>
              <p:nvSpPr>
                <p:cNvPr id="6195" name="Rectangle 6167">
                  <a:extLst>
                    <a:ext uri="{FF2B5EF4-FFF2-40B4-BE49-F238E27FC236}">
                      <a16:creationId xmlns:a16="http://schemas.microsoft.com/office/drawing/2014/main" id="{746D0590-40B9-F2CD-EC09-5AD08AFA53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708" y="2116931"/>
                  <a:ext cx="91403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r>
                    <a:rPr lang="fr-FR" altLang="fr-FR">
                      <a:solidFill>
                        <a:srgbClr val="0066CC"/>
                      </a:solidFill>
                    </a:rPr>
                    <a:t>Cognitif</a:t>
                  </a:r>
                </a:p>
              </p:txBody>
            </p:sp>
            <p:grpSp>
              <p:nvGrpSpPr>
                <p:cNvPr id="6196" name="Groupe 6168">
                  <a:extLst>
                    <a:ext uri="{FF2B5EF4-FFF2-40B4-BE49-F238E27FC236}">
                      <a16:creationId xmlns:a16="http://schemas.microsoft.com/office/drawing/2014/main" id="{867D8755-BB29-97C3-F852-577B7067AE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3591" y="1663200"/>
                  <a:ext cx="300141" cy="1108701"/>
                  <a:chOff x="690828" y="1544400"/>
                  <a:chExt cx="300141" cy="1108701"/>
                </a:xfrm>
              </p:grpSpPr>
              <p:grpSp>
                <p:nvGrpSpPr>
                  <p:cNvPr id="6198" name="Groupe 6170">
                    <a:extLst>
                      <a:ext uri="{FF2B5EF4-FFF2-40B4-BE49-F238E27FC236}">
                        <a16:creationId xmlns:a16="http://schemas.microsoft.com/office/drawing/2014/main" id="{073A903B-D041-E13E-6250-F0E926CF5A7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90887" y="1544400"/>
                    <a:ext cx="300082" cy="669938"/>
                    <a:chOff x="1767160" y="2927745"/>
                    <a:chExt cx="300082" cy="669938"/>
                  </a:xfrm>
                </p:grpSpPr>
                <p:sp>
                  <p:nvSpPr>
                    <p:cNvPr id="6201" name="Rectangle 6173">
                      <a:extLst>
                        <a:ext uri="{FF2B5EF4-FFF2-40B4-BE49-F238E27FC236}">
                          <a16:creationId xmlns:a16="http://schemas.microsoft.com/office/drawing/2014/main" id="{DEB20EDD-E764-C09C-6711-D362CE13B76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67160" y="2927745"/>
                      <a:ext cx="300082" cy="353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fr-FR" altLang="fr-FR" sz="1700">
                          <a:solidFill>
                            <a:srgbClr val="B85410"/>
                          </a:solidFill>
                        </a:rPr>
                        <a:t>o</a:t>
                      </a:r>
                    </a:p>
                  </p:txBody>
                </p:sp>
                <p:grpSp>
                  <p:nvGrpSpPr>
                    <p:cNvPr id="6202" name="Groupe 6174">
                      <a:extLst>
                        <a:ext uri="{FF2B5EF4-FFF2-40B4-BE49-F238E27FC236}">
                          <a16:creationId xmlns:a16="http://schemas.microsoft.com/office/drawing/2014/main" id="{6BAA58EA-AFFA-A62B-A91A-5E9DA28C085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77960" y="3078945"/>
                      <a:ext cx="260008" cy="518738"/>
                      <a:chOff x="1777960" y="3078945"/>
                      <a:chExt cx="260008" cy="518738"/>
                    </a:xfrm>
                  </p:grpSpPr>
                  <p:sp>
                    <p:nvSpPr>
                      <p:cNvPr id="6203" name="Rectangle 6175">
                        <a:extLst>
                          <a:ext uri="{FF2B5EF4-FFF2-40B4-BE49-F238E27FC236}">
                            <a16:creationId xmlns:a16="http://schemas.microsoft.com/office/drawing/2014/main" id="{82020800-0B83-30BE-9F68-6DF6F830EC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77960" y="3078945"/>
                        <a:ext cx="260008" cy="353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1pPr>
                        <a:lvl2pPr marL="742950" indent="-285750"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2pPr>
                        <a:lvl3pPr marL="1143000" indent="-228600"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3pPr>
                        <a:lvl4pPr marL="1600200" indent="-228600"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4pPr>
                        <a:lvl5pPr marL="2057400" indent="-228600"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9pPr>
                      </a:lstStyle>
                      <a:p>
                        <a:pPr algn="ctr"/>
                        <a:r>
                          <a:rPr lang="fr-FR" altLang="fr-FR" sz="1700">
                            <a:solidFill>
                              <a:srgbClr val="B85410"/>
                            </a:solidFill>
                          </a:rPr>
                          <a:t>r</a:t>
                        </a:r>
                      </a:p>
                    </p:txBody>
                  </p:sp>
                  <p:sp>
                    <p:nvSpPr>
                      <p:cNvPr id="6204" name="Rectangle 6176">
                        <a:extLst>
                          <a:ext uri="{FF2B5EF4-FFF2-40B4-BE49-F238E27FC236}">
                            <a16:creationId xmlns:a16="http://schemas.microsoft.com/office/drawing/2014/main" id="{9923C760-F972-71B9-4F74-94A778C921F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90676" y="3243740"/>
                        <a:ext cx="234359" cy="353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1pPr>
                        <a:lvl2pPr marL="742950" indent="-285750"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2pPr>
                        <a:lvl3pPr marL="1143000" indent="-228600"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3pPr>
                        <a:lvl4pPr marL="1600200" indent="-228600"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4pPr>
                        <a:lvl5pPr marL="2057400" indent="-228600"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</a:defRPr>
                        </a:lvl9pPr>
                      </a:lstStyle>
                      <a:p>
                        <a:pPr algn="ctr"/>
                        <a:r>
                          <a:rPr lang="fr-FR" altLang="fr-FR" sz="1700">
                            <a:solidFill>
                              <a:srgbClr val="B85410"/>
                            </a:solidFill>
                          </a:rPr>
                          <a:t>i</a:t>
                        </a:r>
                      </a:p>
                    </p:txBody>
                  </p:sp>
                </p:grpSp>
              </p:grpSp>
              <p:sp>
                <p:nvSpPr>
                  <p:cNvPr id="6199" name="Rectangle 6171">
                    <a:extLst>
                      <a:ext uri="{FF2B5EF4-FFF2-40B4-BE49-F238E27FC236}">
                        <a16:creationId xmlns:a16="http://schemas.microsoft.com/office/drawing/2014/main" id="{A23B1672-F1FE-B191-B258-2DE7D73F2E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8250" y="2173595"/>
                    <a:ext cx="234359" cy="3539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/>
                    <a:r>
                      <a:rPr lang="fr-FR" altLang="fr-FR" sz="1700">
                        <a:solidFill>
                          <a:srgbClr val="B85410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6200" name="Rectangle 6172">
                    <a:extLst>
                      <a:ext uri="{FF2B5EF4-FFF2-40B4-BE49-F238E27FC236}">
                        <a16:creationId xmlns:a16="http://schemas.microsoft.com/office/drawing/2014/main" id="{93C5C400-6945-E92B-D277-EF68D1B7C5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0828" y="2299158"/>
                    <a:ext cx="298479" cy="3539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/>
                    <a:r>
                      <a:rPr lang="fr-FR" altLang="fr-FR" sz="1700">
                        <a:solidFill>
                          <a:srgbClr val="B85410"/>
                        </a:solidFill>
                      </a:rPr>
                      <a:t>n</a:t>
                    </a:r>
                  </a:p>
                </p:txBody>
              </p:sp>
            </p:grpSp>
            <p:sp>
              <p:nvSpPr>
                <p:cNvPr id="6197" name="Rectangle 6169">
                  <a:extLst>
                    <a:ext uri="{FF2B5EF4-FFF2-40B4-BE49-F238E27FC236}">
                      <a16:creationId xmlns:a16="http://schemas.microsoft.com/office/drawing/2014/main" id="{13173E46-7E41-9052-0CCB-D867251E6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2400" y="1661766"/>
                  <a:ext cx="1314784" cy="3539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r>
                    <a:rPr lang="fr-FR" altLang="fr-FR" sz="1700">
                      <a:solidFill>
                        <a:srgbClr val="B85410"/>
                      </a:solidFill>
                    </a:rPr>
                    <a:t>M  rphologie</a:t>
                  </a:r>
                </a:p>
              </p:txBody>
            </p:sp>
          </p:grpSp>
          <p:sp>
            <p:nvSpPr>
              <p:cNvPr id="6174" name="Rectangle 62">
                <a:extLst>
                  <a:ext uri="{FF2B5EF4-FFF2-40B4-BE49-F238E27FC236}">
                    <a16:creationId xmlns:a16="http://schemas.microsoft.com/office/drawing/2014/main" id="{5707CAA6-FE63-A52A-4961-A28DC2A68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200" y="2988575"/>
                <a:ext cx="829073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fr-FR" altLang="fr-FR" sz="1700">
                    <a:solidFill>
                      <a:srgbClr val="B85410"/>
                    </a:solidFill>
                  </a:rPr>
                  <a:t>Cl</a:t>
                </a:r>
                <a:r>
                  <a:rPr lang="fr-FR" altLang="fr-FR" sz="1700">
                    <a:solidFill>
                      <a:srgbClr val="4385CD"/>
                    </a:solidFill>
                  </a:rPr>
                  <a:t> </a:t>
                </a:r>
                <a:r>
                  <a:rPr lang="fr-FR" altLang="fr-FR" sz="1600">
                    <a:solidFill>
                      <a:srgbClr val="2F6EB3"/>
                    </a:solidFill>
                  </a:rPr>
                  <a:t>  </a:t>
                </a:r>
                <a:r>
                  <a:rPr lang="fr-FR" altLang="fr-FR" sz="1600">
                    <a:solidFill>
                      <a:srgbClr val="4385CD"/>
                    </a:solidFill>
                  </a:rPr>
                  <a:t> </a:t>
                </a:r>
                <a:r>
                  <a:rPr lang="fr-FR" altLang="fr-FR" sz="1700">
                    <a:solidFill>
                      <a:srgbClr val="B85410"/>
                    </a:solidFill>
                  </a:rPr>
                  <a:t>sse</a:t>
                </a:r>
              </a:p>
            </p:txBody>
          </p:sp>
          <p:grpSp>
            <p:nvGrpSpPr>
              <p:cNvPr id="6175" name="Groupe 6143">
                <a:extLst>
                  <a:ext uri="{FF2B5EF4-FFF2-40B4-BE49-F238E27FC236}">
                    <a16:creationId xmlns:a16="http://schemas.microsoft.com/office/drawing/2014/main" id="{4C1612CE-9677-1E30-F146-C0464C0218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8656" y="2498400"/>
                <a:ext cx="303288" cy="1414726"/>
                <a:chOff x="689284" y="1238375"/>
                <a:chExt cx="303288" cy="1414726"/>
              </a:xfrm>
            </p:grpSpPr>
            <p:grpSp>
              <p:nvGrpSpPr>
                <p:cNvPr id="6188" name="Groupe 6160">
                  <a:extLst>
                    <a:ext uri="{FF2B5EF4-FFF2-40B4-BE49-F238E27FC236}">
                      <a16:creationId xmlns:a16="http://schemas.microsoft.com/office/drawing/2014/main" id="{09CAADFE-985F-47EE-9157-54552CFFB4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9284" y="1238375"/>
                  <a:ext cx="303288" cy="975963"/>
                  <a:chOff x="1765557" y="2621720"/>
                  <a:chExt cx="303288" cy="975963"/>
                </a:xfrm>
              </p:grpSpPr>
              <p:sp>
                <p:nvSpPr>
                  <p:cNvPr id="2" name="Rectangle 6163">
                    <a:extLst>
                      <a:ext uri="{FF2B5EF4-FFF2-40B4-BE49-F238E27FC236}">
                        <a16:creationId xmlns:a16="http://schemas.microsoft.com/office/drawing/2014/main" id="{2696A2FD-8F88-C7D9-A2A4-F121989747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5557" y="2621720"/>
                    <a:ext cx="303288" cy="3539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/>
                    <a:r>
                      <a:rPr lang="fr-FR" altLang="fr-FR" sz="1700">
                        <a:solidFill>
                          <a:srgbClr val="B85410"/>
                        </a:solidFill>
                      </a:rPr>
                      <a:t>R</a:t>
                    </a:r>
                  </a:p>
                </p:txBody>
              </p:sp>
              <p:grpSp>
                <p:nvGrpSpPr>
                  <p:cNvPr id="6192" name="Groupe 6164">
                    <a:extLst>
                      <a:ext uri="{FF2B5EF4-FFF2-40B4-BE49-F238E27FC236}">
                        <a16:creationId xmlns:a16="http://schemas.microsoft.com/office/drawing/2014/main" id="{51EA6A71-E512-A956-5FAD-53027E934E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90676" y="3078945"/>
                    <a:ext cx="234468" cy="518738"/>
                    <a:chOff x="1790676" y="3078945"/>
                    <a:chExt cx="234468" cy="518738"/>
                  </a:xfrm>
                </p:grpSpPr>
                <p:sp>
                  <p:nvSpPr>
                    <p:cNvPr id="6193" name="Rectangle 6165">
                      <a:extLst>
                        <a:ext uri="{FF2B5EF4-FFF2-40B4-BE49-F238E27FC236}">
                          <a16:creationId xmlns:a16="http://schemas.microsoft.com/office/drawing/2014/main" id="{B4138132-9757-8A08-217D-2DC5277562F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90784" y="3078945"/>
                      <a:ext cx="234360" cy="353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fr-FR" altLang="fr-FR" sz="1700">
                          <a:solidFill>
                            <a:srgbClr val="B85410"/>
                          </a:solidFill>
                        </a:rPr>
                        <a:t>l</a:t>
                      </a:r>
                    </a:p>
                  </p:txBody>
                </p:sp>
                <p:sp>
                  <p:nvSpPr>
                    <p:cNvPr id="6194" name="Rectangle 6166">
                      <a:extLst>
                        <a:ext uri="{FF2B5EF4-FFF2-40B4-BE49-F238E27FC236}">
                          <a16:creationId xmlns:a16="http://schemas.microsoft.com/office/drawing/2014/main" id="{055F6E1F-1BD7-38DD-271A-6966B73055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90676" y="3243740"/>
                      <a:ext cx="234359" cy="3539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/>
                      <a:r>
                        <a:rPr lang="fr-FR" altLang="fr-FR" sz="1700">
                          <a:solidFill>
                            <a:srgbClr val="B85410"/>
                          </a:solidFill>
                        </a:rPr>
                        <a:t>i</a:t>
                      </a:r>
                    </a:p>
                  </p:txBody>
                </p:sp>
              </p:grpSp>
            </p:grpSp>
            <p:sp>
              <p:nvSpPr>
                <p:cNvPr id="6189" name="Rectangle 6161">
                  <a:extLst>
                    <a:ext uri="{FF2B5EF4-FFF2-40B4-BE49-F238E27FC236}">
                      <a16:creationId xmlns:a16="http://schemas.microsoft.com/office/drawing/2014/main" id="{EA9B1E0B-9486-6F2D-1FF2-FAC77B57A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8250" y="2173595"/>
                  <a:ext cx="234359" cy="3539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r>
                    <a:rPr lang="fr-FR" altLang="fr-FR" sz="1700">
                      <a:solidFill>
                        <a:srgbClr val="B85410"/>
                      </a:solidFill>
                    </a:rPr>
                    <a:t>i</a:t>
                  </a:r>
                </a:p>
              </p:txBody>
            </p:sp>
            <p:sp>
              <p:nvSpPr>
                <p:cNvPr id="6190" name="Rectangle 6162">
                  <a:extLst>
                    <a:ext uri="{FF2B5EF4-FFF2-40B4-BE49-F238E27FC236}">
                      <a16:creationId xmlns:a16="http://schemas.microsoft.com/office/drawing/2014/main" id="{A4F47BB7-FF9D-4D83-2BA2-BB7F47DAB8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026" y="2299158"/>
                  <a:ext cx="300083" cy="3539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r>
                    <a:rPr lang="fr-FR" altLang="fr-FR" sz="1700">
                      <a:solidFill>
                        <a:srgbClr val="B85410"/>
                      </a:solidFill>
                    </a:rPr>
                    <a:t>o</a:t>
                  </a:r>
                </a:p>
              </p:txBody>
            </p:sp>
          </p:grpSp>
          <p:sp>
            <p:nvSpPr>
              <p:cNvPr id="6176" name="Rectangle 6144">
                <a:extLst>
                  <a:ext uri="{FF2B5EF4-FFF2-40B4-BE49-F238E27FC236}">
                    <a16:creationId xmlns:a16="http://schemas.microsoft.com/office/drawing/2014/main" id="{3D3175D4-637A-E636-3E2A-94DE8D761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339" y="3254400"/>
                <a:ext cx="287259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fr-FR" altLang="fr-FR" sz="1700">
                    <a:solidFill>
                      <a:srgbClr val="B85410"/>
                    </a:solidFill>
                  </a:rPr>
                  <a:t>g</a:t>
                </a:r>
              </a:p>
            </p:txBody>
          </p:sp>
          <p:sp>
            <p:nvSpPr>
              <p:cNvPr id="6177" name="Rectangle 6145">
                <a:extLst>
                  <a:ext uri="{FF2B5EF4-FFF2-40B4-BE49-F238E27FC236}">
                    <a16:creationId xmlns:a16="http://schemas.microsoft.com/office/drawing/2014/main" id="{B7A63F95-EDC8-2AD7-88E4-19D6725E6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409" y="3700800"/>
                <a:ext cx="298480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fr-FR" altLang="fr-FR" sz="1700">
                    <a:solidFill>
                      <a:srgbClr val="B85410"/>
                    </a:solidFill>
                  </a:rPr>
                  <a:t>n</a:t>
                </a:r>
              </a:p>
            </p:txBody>
          </p:sp>
          <p:sp>
            <p:nvSpPr>
              <p:cNvPr id="6178" name="Rectangle 6147">
                <a:extLst>
                  <a:ext uri="{FF2B5EF4-FFF2-40B4-BE49-F238E27FC236}">
                    <a16:creationId xmlns:a16="http://schemas.microsoft.com/office/drawing/2014/main" id="{8B7A0316-7367-F1FF-4A05-5C01E09F2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445" y="3125850"/>
                <a:ext cx="1011624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fr-FR" altLang="fr-FR" sz="1700">
                    <a:solidFill>
                      <a:srgbClr val="B85410"/>
                    </a:solidFill>
                  </a:rPr>
                  <a:t>Hand</a:t>
                </a:r>
                <a:r>
                  <a:rPr lang="fr-FR" altLang="fr-FR" sz="1700" b="1">
                    <a:solidFill>
                      <a:srgbClr val="B85410"/>
                    </a:solidFill>
                  </a:rPr>
                  <a:t> </a:t>
                </a:r>
                <a:r>
                  <a:rPr lang="fr-FR" altLang="fr-FR" sz="1700">
                    <a:solidFill>
                      <a:srgbClr val="B85410"/>
                    </a:solidFill>
                  </a:rPr>
                  <a:t>cap</a:t>
                </a:r>
              </a:p>
            </p:txBody>
          </p:sp>
          <p:grpSp>
            <p:nvGrpSpPr>
              <p:cNvPr id="6179" name="Groupe 6148">
                <a:extLst>
                  <a:ext uri="{FF2B5EF4-FFF2-40B4-BE49-F238E27FC236}">
                    <a16:creationId xmlns:a16="http://schemas.microsoft.com/office/drawing/2014/main" id="{9538ADBE-7AB1-6148-E6FC-10140344C9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7915" y="3703026"/>
                <a:ext cx="302747" cy="600993"/>
                <a:chOff x="2703998" y="3276000"/>
                <a:chExt cx="302747" cy="600993"/>
              </a:xfrm>
            </p:grpSpPr>
            <p:sp>
              <p:nvSpPr>
                <p:cNvPr id="6185" name="Rectangle 6153">
                  <a:extLst>
                    <a:ext uri="{FF2B5EF4-FFF2-40B4-BE49-F238E27FC236}">
                      <a16:creationId xmlns:a16="http://schemas.microsoft.com/office/drawing/2014/main" id="{E8543AD6-88AB-2DF1-96EA-3981FDD1A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3998" y="3276000"/>
                  <a:ext cx="293670" cy="3539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r>
                    <a:rPr lang="fr-FR" altLang="fr-FR" sz="1700">
                      <a:solidFill>
                        <a:srgbClr val="B85410"/>
                      </a:solidFill>
                    </a:rPr>
                    <a:t>e</a:t>
                  </a:r>
                </a:p>
              </p:txBody>
            </p:sp>
            <p:sp>
              <p:nvSpPr>
                <p:cNvPr id="6186" name="Rectangle 6156">
                  <a:extLst>
                    <a:ext uri="{FF2B5EF4-FFF2-40B4-BE49-F238E27FC236}">
                      <a16:creationId xmlns:a16="http://schemas.microsoft.com/office/drawing/2014/main" id="{59DFC16B-6D20-2420-0B7C-0F7562214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5650" y="3402000"/>
                  <a:ext cx="279244" cy="3539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r>
                    <a:rPr lang="fr-FR" altLang="fr-FR" sz="1700">
                      <a:solidFill>
                        <a:srgbClr val="B85410"/>
                      </a:solidFill>
                    </a:rPr>
                    <a:t>x</a:t>
                  </a:r>
                </a:p>
              </p:txBody>
            </p:sp>
            <p:sp>
              <p:nvSpPr>
                <p:cNvPr id="6187" name="Rectangle 6159">
                  <a:extLst>
                    <a:ext uri="{FF2B5EF4-FFF2-40B4-BE49-F238E27FC236}">
                      <a16:creationId xmlns:a16="http://schemas.microsoft.com/office/drawing/2014/main" id="{74BFE7ED-99B5-C2F7-9620-72D6D3297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074" y="3523050"/>
                  <a:ext cx="293671" cy="3539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r>
                    <a:rPr lang="fr-FR" altLang="fr-FR" sz="1700">
                      <a:solidFill>
                        <a:srgbClr val="B85410"/>
                      </a:solidFill>
                    </a:rPr>
                    <a:t>e</a:t>
                  </a:r>
                </a:p>
              </p:txBody>
            </p:sp>
          </p:grpSp>
          <p:sp>
            <p:nvSpPr>
              <p:cNvPr id="6180" name="Rectangle 6149">
                <a:extLst>
                  <a:ext uri="{FF2B5EF4-FFF2-40B4-BE49-F238E27FC236}">
                    <a16:creationId xmlns:a16="http://schemas.microsoft.com/office/drawing/2014/main" id="{BE6B6642-5A54-7D41-C0CA-8BEA32BA3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229" y="3955026"/>
                <a:ext cx="717184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fr-FR" altLang="fr-FR" sz="1700">
                    <a:solidFill>
                      <a:srgbClr val="B85410"/>
                    </a:solidFill>
                  </a:rPr>
                  <a:t>G  nre</a:t>
                </a:r>
              </a:p>
            </p:txBody>
          </p:sp>
          <p:sp>
            <p:nvSpPr>
              <p:cNvPr id="6181" name="Rectangle 6150">
                <a:extLst>
                  <a:ext uri="{FF2B5EF4-FFF2-40B4-BE49-F238E27FC236}">
                    <a16:creationId xmlns:a16="http://schemas.microsoft.com/office/drawing/2014/main" id="{563683E0-F446-42EF-B8D0-1E5AB3F88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000" y="1530575"/>
                <a:ext cx="311304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fr-FR" altLang="fr-FR" sz="1700">
                    <a:solidFill>
                      <a:srgbClr val="B85410"/>
                    </a:solidFill>
                  </a:rPr>
                  <a:t>A</a:t>
                </a:r>
              </a:p>
            </p:txBody>
          </p:sp>
          <p:sp>
            <p:nvSpPr>
              <p:cNvPr id="6182" name="Rectangle 6151">
                <a:extLst>
                  <a:ext uri="{FF2B5EF4-FFF2-40B4-BE49-F238E27FC236}">
                    <a16:creationId xmlns:a16="http://schemas.microsoft.com/office/drawing/2014/main" id="{C034E107-159F-4A72-6F86-0C8A207BA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320" y="1825200"/>
                <a:ext cx="298480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fr-FR" altLang="fr-FR" sz="1700">
                    <a:solidFill>
                      <a:srgbClr val="B85410"/>
                    </a:solidFill>
                  </a:rPr>
                  <a:t>e</a:t>
                </a:r>
              </a:p>
            </p:txBody>
          </p:sp>
          <p:pic>
            <p:nvPicPr>
              <p:cNvPr id="6183" name="Image 6152">
                <a:extLst>
                  <a:ext uri="{FF2B5EF4-FFF2-40B4-BE49-F238E27FC236}">
                    <a16:creationId xmlns:a16="http://schemas.microsoft.com/office/drawing/2014/main" id="{E6F394FF-9EB7-92F6-27E6-5DA7A97A93D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000" y="3582000"/>
                <a:ext cx="230970" cy="28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F052112-32EA-8978-EDF3-E97EC9D9B54F}"/>
                  </a:ext>
                </a:extLst>
              </p:cNvPr>
              <p:cNvSpPr/>
              <p:nvPr/>
            </p:nvSpPr>
            <p:spPr>
              <a:xfrm>
                <a:off x="305829" y="2492200"/>
                <a:ext cx="1817036" cy="707886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>
                  <a:defRPr/>
                </a:pPr>
                <a:r>
                  <a:rPr lang="fr-FR" sz="4000" b="1" dirty="0">
                    <a:ln/>
                    <a:solidFill>
                      <a:schemeClr val="accent2">
                        <a:lumMod val="50000"/>
                      </a:schemeClr>
                    </a:solidFill>
                  </a:rPr>
                  <a:t>Eth</a:t>
                </a:r>
                <a:r>
                  <a:rPr lang="fr-FR" sz="4000" b="1" dirty="0">
                    <a:ln/>
                    <a:solidFill>
                      <a:srgbClr val="2F6EB3"/>
                    </a:solidFill>
                  </a:rPr>
                  <a:t>i</a:t>
                </a:r>
                <a:r>
                  <a:rPr lang="fr-FR" sz="4000" b="1" dirty="0">
                    <a:ln/>
                    <a:solidFill>
                      <a:schemeClr val="accent2">
                        <a:lumMod val="50000"/>
                      </a:schemeClr>
                    </a:solidFill>
                  </a:rPr>
                  <a:t>que</a:t>
                </a:r>
              </a:p>
            </p:txBody>
          </p:sp>
        </p:grpSp>
        <p:pic>
          <p:nvPicPr>
            <p:cNvPr id="6161" name="Image 6180">
              <a:extLst>
                <a:ext uri="{FF2B5EF4-FFF2-40B4-BE49-F238E27FC236}">
                  <a16:creationId xmlns:a16="http://schemas.microsoft.com/office/drawing/2014/main" id="{E86E4DD3-6F46-9EB6-763E-6A540090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463" y="6894513"/>
              <a:ext cx="376237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2" name="Image 6188">
              <a:extLst>
                <a:ext uri="{FF2B5EF4-FFF2-40B4-BE49-F238E27FC236}">
                  <a16:creationId xmlns:a16="http://schemas.microsoft.com/office/drawing/2014/main" id="{F00BCEEE-8F69-C188-925E-CDDEA23A8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550" y="5364163"/>
              <a:ext cx="276225" cy="268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91" name="Image 6190">
              <a:extLst>
                <a:ext uri="{FF2B5EF4-FFF2-40B4-BE49-F238E27FC236}">
                  <a16:creationId xmlns:a16="http://schemas.microsoft.com/office/drawing/2014/main" id="{FC12DE51-933F-61C4-F237-258C9D86D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60000"/>
            </a:blip>
            <a:stretch>
              <a:fillRect/>
            </a:stretch>
          </p:blipFill>
          <p:spPr>
            <a:xfrm rot="8880000">
              <a:off x="4032000" y="5488471"/>
              <a:ext cx="447547" cy="449262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6F4CDC-B670-466D-4C6D-D3FC16A4B8FD}"/>
              </a:ext>
            </a:extLst>
          </p:cNvPr>
          <p:cNvSpPr/>
          <p:nvPr/>
        </p:nvSpPr>
        <p:spPr>
          <a:xfrm>
            <a:off x="2715524" y="2879650"/>
            <a:ext cx="6190012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dirty="0">
                <a:ln/>
                <a:solidFill>
                  <a:srgbClr val="FC510C"/>
                </a:solidFill>
                <a:latin typeface="+mn-lt"/>
              </a:rPr>
              <a:t>Executive summary</a:t>
            </a:r>
          </a:p>
        </p:txBody>
      </p:sp>
      <p:pic>
        <p:nvPicPr>
          <p:cNvPr id="6159" name="Image 6182">
            <a:extLst>
              <a:ext uri="{FF2B5EF4-FFF2-40B4-BE49-F238E27FC236}">
                <a16:creationId xmlns:a16="http://schemas.microsoft.com/office/drawing/2014/main" id="{E78D765D-5319-9CB4-8A82-9FA469C27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lum bright="70000" contrast="-70000"/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5056188"/>
            <a:ext cx="2809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e 1">
            <a:extLst>
              <a:ext uri="{FF2B5EF4-FFF2-40B4-BE49-F238E27FC236}">
                <a16:creationId xmlns:a16="http://schemas.microsoft.com/office/drawing/2014/main" id="{2594232D-86C9-3D33-DBEF-8AF51437D30B}"/>
              </a:ext>
            </a:extLst>
          </p:cNvPr>
          <p:cNvGrpSpPr>
            <a:grpSpLocks/>
          </p:cNvGrpSpPr>
          <p:nvPr/>
        </p:nvGrpSpPr>
        <p:grpSpPr bwMode="auto">
          <a:xfrm>
            <a:off x="-4763" y="0"/>
            <a:ext cx="12196763" cy="6858000"/>
            <a:chOff x="0" y="0"/>
            <a:chExt cx="121968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288114-9E2B-FB3A-4DAF-D51D672A3C8A}"/>
                </a:ext>
              </a:extLst>
            </p:cNvPr>
            <p:cNvSpPr/>
            <p:nvPr/>
          </p:nvSpPr>
          <p:spPr>
            <a:xfrm>
              <a:off x="0" y="0"/>
              <a:ext cx="1882782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pic>
          <p:nvPicPr>
            <p:cNvPr id="28707" name="Image 8">
              <a:extLst>
                <a:ext uri="{FF2B5EF4-FFF2-40B4-BE49-F238E27FC236}">
                  <a16:creationId xmlns:a16="http://schemas.microsoft.com/office/drawing/2014/main" id="{78CB0244-DBBD-D17B-496D-6BCBE0B6C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08" name="Image 16">
              <a:extLst>
                <a:ext uri="{FF2B5EF4-FFF2-40B4-BE49-F238E27FC236}">
                  <a16:creationId xmlns:a16="http://schemas.microsoft.com/office/drawing/2014/main" id="{A4F61F68-A225-4B42-427F-8C386C754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79A5B4-1A66-4962-9366-C59D0F980797}"/>
                </a:ext>
              </a:extLst>
            </p:cNvPr>
            <p:cNvSpPr/>
            <p:nvPr/>
          </p:nvSpPr>
          <p:spPr>
            <a:xfrm>
              <a:off x="1911357" y="0"/>
              <a:ext cx="10285443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pic>
        <p:nvPicPr>
          <p:cNvPr id="28675" name="Image 20499">
            <a:extLst>
              <a:ext uri="{FF2B5EF4-FFF2-40B4-BE49-F238E27FC236}">
                <a16:creationId xmlns:a16="http://schemas.microsoft.com/office/drawing/2014/main" id="{55369576-D640-8E88-45C7-CB4CA504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3052763"/>
            <a:ext cx="6010275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BB2F53-546A-32C3-84C3-41D71B4358C5}"/>
              </a:ext>
            </a:extLst>
          </p:cNvPr>
          <p:cNvSpPr/>
          <p:nvPr/>
        </p:nvSpPr>
        <p:spPr>
          <a:xfrm>
            <a:off x="9504000" y="36000"/>
            <a:ext cx="2645019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Ethique et biais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48FDD4-470B-9B11-252E-697C0204CE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6388" y="6534150"/>
            <a:ext cx="458787" cy="365125"/>
          </a:xfrm>
        </p:spPr>
        <p:txBody>
          <a:bodyPr/>
          <a:lstStyle/>
          <a:p>
            <a:pPr>
              <a:defRPr/>
            </a:pPr>
            <a:fld id="{B4FBE2F4-1EA8-4900-AD17-A5B6C4BC3DF0}" type="slidenum">
              <a:rPr lang="fr-FR"/>
              <a:pPr>
                <a:defRPr/>
              </a:pPr>
              <a:t>20</a:t>
            </a:fld>
            <a:endParaRPr lang="fr-FR" dirty="0"/>
          </a:p>
        </p:txBody>
      </p:sp>
      <p:grpSp>
        <p:nvGrpSpPr>
          <p:cNvPr id="28679" name="Groupe 20494">
            <a:extLst>
              <a:ext uri="{FF2B5EF4-FFF2-40B4-BE49-F238E27FC236}">
                <a16:creationId xmlns:a16="http://schemas.microsoft.com/office/drawing/2014/main" id="{ADAE25CB-E2EB-4FEF-D255-C33C5FAAC34C}"/>
              </a:ext>
            </a:extLst>
          </p:cNvPr>
          <p:cNvGrpSpPr>
            <a:grpSpLocks/>
          </p:cNvGrpSpPr>
          <p:nvPr/>
        </p:nvGrpSpPr>
        <p:grpSpPr bwMode="auto">
          <a:xfrm>
            <a:off x="8207375" y="2952750"/>
            <a:ext cx="4022725" cy="3870325"/>
            <a:chOff x="7094866" y="2574000"/>
            <a:chExt cx="4022390" cy="3870752"/>
          </a:xfrm>
        </p:grpSpPr>
        <p:pic>
          <p:nvPicPr>
            <p:cNvPr id="28694" name="Image 58">
              <a:extLst>
                <a:ext uri="{FF2B5EF4-FFF2-40B4-BE49-F238E27FC236}">
                  <a16:creationId xmlns:a16="http://schemas.microsoft.com/office/drawing/2014/main" id="{74FFACF3-5FA7-AE81-DC15-8005BA828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866" y="2574000"/>
              <a:ext cx="3855239" cy="387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082BD3DA-2D0B-487B-0584-E80D793EA369}"/>
                </a:ext>
              </a:extLst>
            </p:cNvPr>
            <p:cNvSpPr/>
            <p:nvPr/>
          </p:nvSpPr>
          <p:spPr>
            <a:xfrm rot="10800000" flipV="1">
              <a:off x="8296504" y="3961628"/>
              <a:ext cx="1336564" cy="104151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76F09652-8B5C-A7CA-4583-D34882F2D8D7}"/>
                </a:ext>
              </a:extLst>
            </p:cNvPr>
            <p:cNvSpPr txBox="1"/>
            <p:nvPr/>
          </p:nvSpPr>
          <p:spPr bwMode="auto">
            <a:xfrm rot="1149624">
              <a:off x="7467898" y="3848904"/>
              <a:ext cx="784160" cy="3683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Genre</a:t>
              </a: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7C20AC9B-9A53-379A-9296-0DBC8E96E14C}"/>
                </a:ext>
              </a:extLst>
            </p:cNvPr>
            <p:cNvSpPr txBox="1"/>
            <p:nvPr/>
          </p:nvSpPr>
          <p:spPr bwMode="auto">
            <a:xfrm rot="20340000">
              <a:off x="7358369" y="4823736"/>
              <a:ext cx="1134968" cy="3699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Sexualité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CB159D3A-7B8C-6D1F-5178-2ACC70137708}"/>
                </a:ext>
              </a:extLst>
            </p:cNvPr>
            <p:cNvSpPr txBox="1"/>
            <p:nvPr/>
          </p:nvSpPr>
          <p:spPr bwMode="auto">
            <a:xfrm rot="1294499">
              <a:off x="9866410" y="4777693"/>
              <a:ext cx="784160" cy="3683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Age</a:t>
              </a:r>
            </a:p>
          </p:txBody>
        </p:sp>
        <p:sp>
          <p:nvSpPr>
            <p:cNvPr id="20480" name="ZoneTexte 20479">
              <a:extLst>
                <a:ext uri="{FF2B5EF4-FFF2-40B4-BE49-F238E27FC236}">
                  <a16:creationId xmlns:a16="http://schemas.microsoft.com/office/drawing/2014/main" id="{4E9EF254-9F79-81EA-A2EA-EAB5BB29506D}"/>
                </a:ext>
              </a:extLst>
            </p:cNvPr>
            <p:cNvSpPr txBox="1"/>
            <p:nvPr/>
          </p:nvSpPr>
          <p:spPr bwMode="auto">
            <a:xfrm rot="20160000">
              <a:off x="9471156" y="3761581"/>
              <a:ext cx="1646100" cy="369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Morphologie</a:t>
              </a:r>
            </a:p>
          </p:txBody>
        </p:sp>
        <p:sp>
          <p:nvSpPr>
            <p:cNvPr id="20481" name="ZoneTexte 20480">
              <a:extLst>
                <a:ext uri="{FF2B5EF4-FFF2-40B4-BE49-F238E27FC236}">
                  <a16:creationId xmlns:a16="http://schemas.microsoft.com/office/drawing/2014/main" id="{AE82A4C4-FE0B-392B-51D4-2AA8C8E6DE04}"/>
                </a:ext>
              </a:extLst>
            </p:cNvPr>
            <p:cNvSpPr txBox="1"/>
            <p:nvPr/>
          </p:nvSpPr>
          <p:spPr bwMode="auto">
            <a:xfrm rot="3960000">
              <a:off x="7869376" y="2994797"/>
              <a:ext cx="1295543" cy="6476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Origines ethniques</a:t>
              </a:r>
            </a:p>
          </p:txBody>
        </p:sp>
        <p:sp>
          <p:nvSpPr>
            <p:cNvPr id="20483" name="ZoneTexte 20482">
              <a:extLst>
                <a:ext uri="{FF2B5EF4-FFF2-40B4-BE49-F238E27FC236}">
                  <a16:creationId xmlns:a16="http://schemas.microsoft.com/office/drawing/2014/main" id="{F50016F3-7523-A150-558B-AC161FB78123}"/>
                </a:ext>
              </a:extLst>
            </p:cNvPr>
            <p:cNvSpPr txBox="1"/>
            <p:nvPr/>
          </p:nvSpPr>
          <p:spPr bwMode="auto">
            <a:xfrm rot="17820000">
              <a:off x="8838464" y="3189260"/>
              <a:ext cx="1295543" cy="369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Handicap</a:t>
              </a:r>
            </a:p>
          </p:txBody>
        </p:sp>
        <p:sp>
          <p:nvSpPr>
            <p:cNvPr id="20485" name="ZoneTexte 20484">
              <a:extLst>
                <a:ext uri="{FF2B5EF4-FFF2-40B4-BE49-F238E27FC236}">
                  <a16:creationId xmlns:a16="http://schemas.microsoft.com/office/drawing/2014/main" id="{7D0F24FB-A6FA-BE25-2693-3B1FBB636EF1}"/>
                </a:ext>
              </a:extLst>
            </p:cNvPr>
            <p:cNvSpPr txBox="1"/>
            <p:nvPr/>
          </p:nvSpPr>
          <p:spPr bwMode="auto">
            <a:xfrm rot="17460000">
              <a:off x="7923347" y="5350907"/>
              <a:ext cx="1295543" cy="6476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Classe sociale</a:t>
              </a:r>
            </a:p>
          </p:txBody>
        </p:sp>
        <p:sp>
          <p:nvSpPr>
            <p:cNvPr id="20489" name="ZoneTexte 20488">
              <a:extLst>
                <a:ext uri="{FF2B5EF4-FFF2-40B4-BE49-F238E27FC236}">
                  <a16:creationId xmlns:a16="http://schemas.microsoft.com/office/drawing/2014/main" id="{46DC75F4-29CD-CC4F-D1A3-B27CC0240305}"/>
                </a:ext>
              </a:extLst>
            </p:cNvPr>
            <p:cNvSpPr txBox="1"/>
            <p:nvPr/>
          </p:nvSpPr>
          <p:spPr bwMode="auto">
            <a:xfrm rot="3780000">
              <a:off x="8884499" y="5453284"/>
              <a:ext cx="1295543" cy="3698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Religion</a:t>
              </a:r>
            </a:p>
          </p:txBody>
        </p:sp>
        <p:pic>
          <p:nvPicPr>
            <p:cNvPr id="20492" name="Image 20491">
              <a:extLst>
                <a:ext uri="{FF2B5EF4-FFF2-40B4-BE49-F238E27FC236}">
                  <a16:creationId xmlns:a16="http://schemas.microsoft.com/office/drawing/2014/main" id="{17A6882C-30F1-7070-217C-B4166531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607429" y="4041307"/>
              <a:ext cx="680319" cy="919260"/>
            </a:xfrm>
            <a:prstGeom prst="rect">
              <a:avLst/>
            </a:prstGeom>
          </p:spPr>
        </p:pic>
        <p:sp>
          <p:nvSpPr>
            <p:cNvPr id="20488" name="ZoneTexte 20487">
              <a:extLst>
                <a:ext uri="{FF2B5EF4-FFF2-40B4-BE49-F238E27FC236}">
                  <a16:creationId xmlns:a16="http://schemas.microsoft.com/office/drawing/2014/main" id="{EEC51612-1547-E505-D72F-18F761EAFF96}"/>
                </a:ext>
              </a:extLst>
            </p:cNvPr>
            <p:cNvSpPr txBox="1"/>
            <p:nvPr/>
          </p:nvSpPr>
          <p:spPr bwMode="auto">
            <a:xfrm>
              <a:off x="8225072" y="4315680"/>
              <a:ext cx="1593717" cy="3540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7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Discrimination</a:t>
              </a:r>
            </a:p>
          </p:txBody>
        </p:sp>
      </p:grpSp>
      <p:pic>
        <p:nvPicPr>
          <p:cNvPr id="28682" name="Image 20503">
            <a:extLst>
              <a:ext uri="{FF2B5EF4-FFF2-40B4-BE49-F238E27FC236}">
                <a16:creationId xmlns:a16="http://schemas.microsoft.com/office/drawing/2014/main" id="{36D5ECF4-BC79-0BFE-D59D-BFD73E51559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alphaModFix amt="86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3924300"/>
            <a:ext cx="63976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Image 20513">
            <a:extLst>
              <a:ext uri="{FF2B5EF4-FFF2-40B4-BE49-F238E27FC236}">
                <a16:creationId xmlns:a16="http://schemas.microsoft.com/office/drawing/2014/main" id="{DE4E44AF-A2AC-F19D-9B93-7C7212F54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7574">
            <a:off x="2282825" y="5719763"/>
            <a:ext cx="6556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5" name="Image 20520">
            <a:extLst>
              <a:ext uri="{FF2B5EF4-FFF2-40B4-BE49-F238E27FC236}">
                <a16:creationId xmlns:a16="http://schemas.microsoft.com/office/drawing/2014/main" id="{D210B9B5-8915-AA89-D070-330F0258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988" y="611188"/>
            <a:ext cx="1843087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83" name="Groupe 20509">
            <a:extLst>
              <a:ext uri="{FF2B5EF4-FFF2-40B4-BE49-F238E27FC236}">
                <a16:creationId xmlns:a16="http://schemas.microsoft.com/office/drawing/2014/main" id="{B646714D-9A8E-76AE-905F-4E9976577D93}"/>
              </a:ext>
            </a:extLst>
          </p:cNvPr>
          <p:cNvGrpSpPr>
            <a:grpSpLocks/>
          </p:cNvGrpSpPr>
          <p:nvPr/>
        </p:nvGrpSpPr>
        <p:grpSpPr bwMode="auto">
          <a:xfrm>
            <a:off x="2303463" y="4841875"/>
            <a:ext cx="612775" cy="684213"/>
            <a:chOff x="2392706" y="5338567"/>
            <a:chExt cx="653143" cy="720000"/>
          </a:xfrm>
        </p:grpSpPr>
        <p:pic>
          <p:nvPicPr>
            <p:cNvPr id="28687" name="Image 7274">
              <a:extLst>
                <a:ext uri="{FF2B5EF4-FFF2-40B4-BE49-F238E27FC236}">
                  <a16:creationId xmlns:a16="http://schemas.microsoft.com/office/drawing/2014/main" id="{16C636D0-7000-3AC0-0A45-EDB575FC7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00" y="5743115"/>
              <a:ext cx="215092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6" name="Image 20507">
              <a:extLst>
                <a:ext uri="{FF2B5EF4-FFF2-40B4-BE49-F238E27FC236}">
                  <a16:creationId xmlns:a16="http://schemas.microsoft.com/office/drawing/2014/main" id="{A412B9A9-4CA1-5CEE-B284-A87DA61F9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706" y="5338567"/>
              <a:ext cx="653143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0" name="Groupe 20500">
            <a:extLst>
              <a:ext uri="{FF2B5EF4-FFF2-40B4-BE49-F238E27FC236}">
                <a16:creationId xmlns:a16="http://schemas.microsoft.com/office/drawing/2014/main" id="{0A1FFBFB-B37A-8F2E-AF33-20EF2E057A96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547688"/>
            <a:ext cx="8612188" cy="2266950"/>
            <a:chOff x="2291785" y="944365"/>
            <a:chExt cx="8613540" cy="2266511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58323F5-F694-149B-A530-4903F64AF7E4}"/>
                </a:ext>
              </a:extLst>
            </p:cNvPr>
            <p:cNvSpPr txBox="1"/>
            <p:nvPr/>
          </p:nvSpPr>
          <p:spPr bwMode="auto">
            <a:xfrm>
              <a:off x="2987219" y="1158635"/>
              <a:ext cx="7918106" cy="17855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B85410"/>
                  </a:solidFill>
                  <a:latin typeface="+mn-lt"/>
                </a:rPr>
                <a:t>Biais cognitif : </a:t>
              </a:r>
              <a:r>
                <a:rPr lang="fr-FR" sz="2000" b="1" dirty="0">
                  <a:latin typeface="+mn-lt"/>
                </a:rPr>
                <a:t>le développeur influence le modèle involontairement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endParaRPr lang="fr-FR" sz="1500" b="1" dirty="0">
                <a:solidFill>
                  <a:schemeClr val="accent2">
                    <a:lumMod val="75000"/>
                  </a:schemeClr>
                </a:solidFill>
                <a:latin typeface="+mn-lt"/>
              </a:endParaRP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B85410"/>
                  </a:solidFill>
                  <a:latin typeface="+mn-lt"/>
                </a:rPr>
                <a:t>Biais statistique : </a:t>
              </a:r>
              <a:r>
                <a:rPr lang="fr-FR" sz="2000" b="1" dirty="0">
                  <a:latin typeface="+mn-lt"/>
                </a:rPr>
                <a:t>les données d’entrainement ne sont pas équilibrées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endParaRPr lang="fr-FR" sz="1500" b="1" dirty="0">
                <a:solidFill>
                  <a:schemeClr val="accent2">
                    <a:lumMod val="75000"/>
                  </a:schemeClr>
                </a:solidFill>
                <a:latin typeface="+mn-lt"/>
              </a:endParaRP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B85410"/>
                  </a:solidFill>
                  <a:latin typeface="+mn-lt"/>
                </a:rPr>
                <a:t>Biais économique : </a:t>
              </a:r>
              <a:r>
                <a:rPr lang="fr-FR" sz="2000" b="1" dirty="0">
                  <a:latin typeface="+mn-lt"/>
                </a:rPr>
                <a:t>incitation dans une démarche commerciale</a:t>
              </a:r>
            </a:p>
          </p:txBody>
        </p:sp>
        <p:pic>
          <p:nvPicPr>
            <p:cNvPr id="28689" name="Image 43">
              <a:extLst>
                <a:ext uri="{FF2B5EF4-FFF2-40B4-BE49-F238E27FC236}">
                  <a16:creationId xmlns:a16="http://schemas.microsoft.com/office/drawing/2014/main" id="{E70EB910-C17F-3E6D-A2E7-C8AAD96B5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698" y="944365"/>
              <a:ext cx="586287" cy="68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690" name="Groupe 52">
              <a:extLst>
                <a:ext uri="{FF2B5EF4-FFF2-40B4-BE49-F238E27FC236}">
                  <a16:creationId xmlns:a16="http://schemas.microsoft.com/office/drawing/2014/main" id="{74C032A9-F573-F915-7EA9-EE51FC2CE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785" y="1764001"/>
              <a:ext cx="623200" cy="611999"/>
              <a:chOff x="3300922" y="3303069"/>
              <a:chExt cx="1590090" cy="1171063"/>
            </a:xfrm>
          </p:grpSpPr>
          <p:pic>
            <p:nvPicPr>
              <p:cNvPr id="28692" name="Image 51">
                <a:extLst>
                  <a:ext uri="{FF2B5EF4-FFF2-40B4-BE49-F238E27FC236}">
                    <a16:creationId xmlns:a16="http://schemas.microsoft.com/office/drawing/2014/main" id="{5CE33994-85B2-15A0-FE00-C0677AE0632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6">
                <a:alphaModFix amt="4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987" y="3303069"/>
                <a:ext cx="1240025" cy="96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93" name="Image 49">
                <a:extLst>
                  <a:ext uri="{FF2B5EF4-FFF2-40B4-BE49-F238E27FC236}">
                    <a16:creationId xmlns:a16="http://schemas.microsoft.com/office/drawing/2014/main" id="{B328F4F1-B47C-45B8-278B-4218E457D5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alphaModFix amt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0922" y="3716384"/>
                <a:ext cx="1566295" cy="757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496" name="Rectangle 20495">
              <a:extLst>
                <a:ext uri="{FF2B5EF4-FFF2-40B4-BE49-F238E27FC236}">
                  <a16:creationId xmlns:a16="http://schemas.microsoft.com/office/drawing/2014/main" id="{CB7D29C0-2F94-2767-1DC1-CF46D062E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8006" y="2287546"/>
              <a:ext cx="535724" cy="923330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5400" b="1" dirty="0">
                  <a:ln/>
                  <a:solidFill>
                    <a:srgbClr val="B59D45"/>
                  </a:solidFill>
                  <a:latin typeface="+mn-lt"/>
                </a:rPr>
                <a:t>€</a:t>
              </a:r>
            </a:p>
          </p:txBody>
        </p:sp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A5D84FE2-B635-4DE1-2B80-C80C5926AC76}"/>
              </a:ext>
            </a:extLst>
          </p:cNvPr>
          <p:cNvSpPr txBox="1"/>
          <p:nvPr/>
        </p:nvSpPr>
        <p:spPr bwMode="auto">
          <a:xfrm>
            <a:off x="2997200" y="3951288"/>
            <a:ext cx="5145088" cy="2432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B85410"/>
                </a:solidFill>
                <a:latin typeface="+mn-lt"/>
              </a:rPr>
              <a:t>Flouter </a:t>
            </a:r>
            <a:r>
              <a:rPr lang="fr-FR" sz="2000" b="1" dirty="0">
                <a:latin typeface="+mn-lt"/>
              </a:rPr>
              <a:t>les visages et signes avant entrainement du modèle de recommandation</a:t>
            </a:r>
          </a:p>
          <a:p>
            <a:pPr marL="285750" indent="-285750" eaLnBrk="1" fontAlgn="auto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fr-FR" sz="600" b="1" dirty="0">
              <a:latin typeface="+mn-lt"/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B85410"/>
                </a:solidFill>
                <a:latin typeface="+mn-lt"/>
              </a:rPr>
              <a:t>Valider</a:t>
            </a:r>
            <a:r>
              <a:rPr lang="fr-FR" sz="2000" b="1" dirty="0">
                <a:latin typeface="+mn-lt"/>
              </a:rPr>
              <a:t> le jeu d’entrainement &amp; le modèle par une équipe diversifiée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endParaRPr lang="fr-FR" sz="600" b="1" dirty="0">
              <a:latin typeface="+mn-lt"/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B85410"/>
                </a:solidFill>
                <a:latin typeface="+mn-lt"/>
              </a:rPr>
              <a:t>Identifier les biais </a:t>
            </a:r>
            <a:r>
              <a:rPr lang="fr-FR" sz="2000" b="1" dirty="0">
                <a:latin typeface="+mn-lt"/>
              </a:rPr>
              <a:t>potentiels à l’aide d’outils numériques spécialisés</a:t>
            </a:r>
          </a:p>
        </p:txBody>
      </p:sp>
      <p:sp>
        <p:nvSpPr>
          <p:cNvPr id="20502" name="ZoneTexte 20501">
            <a:extLst>
              <a:ext uri="{FF2B5EF4-FFF2-40B4-BE49-F238E27FC236}">
                <a16:creationId xmlns:a16="http://schemas.microsoft.com/office/drawing/2014/main" id="{EBE59BD2-02DB-7C0A-F34A-9CC44BA7FB18}"/>
              </a:ext>
            </a:extLst>
          </p:cNvPr>
          <p:cNvSpPr txBox="1"/>
          <p:nvPr/>
        </p:nvSpPr>
        <p:spPr bwMode="auto">
          <a:xfrm>
            <a:off x="4176713" y="3375025"/>
            <a:ext cx="15938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82270E"/>
                </a:solidFill>
                <a:latin typeface="+mn-lt"/>
              </a:rPr>
              <a:t>PREVENTION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50C760-6C27-7C6E-F3B1-2536280427FA}"/>
              </a:ext>
            </a:extLst>
          </p:cNvPr>
          <p:cNvSpPr/>
          <p:nvPr/>
        </p:nvSpPr>
        <p:spPr bwMode="auto">
          <a:xfrm>
            <a:off x="-4763" y="0"/>
            <a:ext cx="1882776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4000">
                <a:schemeClr val="accent2">
                  <a:lumMod val="45000"/>
                  <a:lumOff val="55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0741" name="Image 8">
            <a:extLst>
              <a:ext uri="{FF2B5EF4-FFF2-40B4-BE49-F238E27FC236}">
                <a16:creationId xmlns:a16="http://schemas.microsoft.com/office/drawing/2014/main" id="{C7ABFAFB-B0FB-556E-49BF-AF2016B1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1882794" cy="132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2" name="Image 16">
            <a:extLst>
              <a:ext uri="{FF2B5EF4-FFF2-40B4-BE49-F238E27FC236}">
                <a16:creationId xmlns:a16="http://schemas.microsoft.com/office/drawing/2014/main" id="{832F17B1-8076-69C9-5E12-6CF9B0C4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502153"/>
            <a:ext cx="1882794" cy="516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489763-2040-30E2-2A58-634059D7B413}"/>
              </a:ext>
            </a:extLst>
          </p:cNvPr>
          <p:cNvSpPr/>
          <p:nvPr/>
        </p:nvSpPr>
        <p:spPr bwMode="auto">
          <a:xfrm>
            <a:off x="1906588" y="0"/>
            <a:ext cx="10285412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grpSp>
        <p:nvGrpSpPr>
          <p:cNvPr id="30723" name="Groupe 33">
            <a:extLst>
              <a:ext uri="{FF2B5EF4-FFF2-40B4-BE49-F238E27FC236}">
                <a16:creationId xmlns:a16="http://schemas.microsoft.com/office/drawing/2014/main" id="{0AAF6A0E-F6E5-A5A0-AF93-192E43F041A6}"/>
              </a:ext>
            </a:extLst>
          </p:cNvPr>
          <p:cNvGrpSpPr>
            <a:grpSpLocks/>
          </p:cNvGrpSpPr>
          <p:nvPr/>
        </p:nvGrpSpPr>
        <p:grpSpPr bwMode="auto">
          <a:xfrm>
            <a:off x="2544763" y="1444625"/>
            <a:ext cx="6942137" cy="5227638"/>
            <a:chOff x="2268000" y="1450152"/>
            <a:chExt cx="6942795" cy="5226440"/>
          </a:xfrm>
        </p:grpSpPr>
        <p:grpSp>
          <p:nvGrpSpPr>
            <p:cNvPr id="30732" name="Groupe 32">
              <a:extLst>
                <a:ext uri="{FF2B5EF4-FFF2-40B4-BE49-F238E27FC236}">
                  <a16:creationId xmlns:a16="http://schemas.microsoft.com/office/drawing/2014/main" id="{F2EF7EC0-23C1-FAF6-2CA2-DE08B40D00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8000" y="2015315"/>
              <a:ext cx="6114335" cy="4661277"/>
              <a:chOff x="2268000" y="2015315"/>
              <a:chExt cx="6114335" cy="4661277"/>
            </a:xfrm>
          </p:grpSpPr>
          <p:grpSp>
            <p:nvGrpSpPr>
              <p:cNvPr id="30734" name="Groupe 14">
                <a:extLst>
                  <a:ext uri="{FF2B5EF4-FFF2-40B4-BE49-F238E27FC236}">
                    <a16:creationId xmlns:a16="http://schemas.microsoft.com/office/drawing/2014/main" id="{5723EFDB-D9D9-BECC-2FBC-F96D45653E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90188" y="3816234"/>
                <a:ext cx="3092147" cy="2860358"/>
                <a:chOff x="5290188" y="3816234"/>
                <a:chExt cx="3092147" cy="2860358"/>
              </a:xfrm>
            </p:grpSpPr>
            <p:pic>
              <p:nvPicPr>
                <p:cNvPr id="30738" name="Image 15">
                  <a:extLst>
                    <a:ext uri="{FF2B5EF4-FFF2-40B4-BE49-F238E27FC236}">
                      <a16:creationId xmlns:a16="http://schemas.microsoft.com/office/drawing/2014/main" id="{8A2BD8E0-4D73-5BE7-8B76-362D6D32F3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90188" y="3816234"/>
                  <a:ext cx="3092147" cy="2860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38B0780-E71D-D9DE-126C-B609DE0330CE}"/>
                    </a:ext>
                  </a:extLst>
                </p:cNvPr>
                <p:cNvSpPr/>
                <p:nvPr/>
              </p:nvSpPr>
              <p:spPr>
                <a:xfrm rot="20220000">
                  <a:off x="5662396" y="4373656"/>
                  <a:ext cx="2151266" cy="712625"/>
                </a:xfrm>
                <a:prstGeom prst="rect">
                  <a:avLst/>
                </a:prstGeom>
                <a:gradFill flip="none" rotWithShape="1">
                  <a:gsLst>
                    <a:gs pos="37000">
                      <a:srgbClr val="54AC00"/>
                    </a:gs>
                    <a:gs pos="0">
                      <a:srgbClr val="49A000"/>
                    </a:gs>
                    <a:gs pos="64000">
                      <a:srgbClr val="61BA00"/>
                    </a:gs>
                    <a:gs pos="100000">
                      <a:srgbClr val="70C900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pic>
            <p:nvPicPr>
              <p:cNvPr id="30735" name="Image 28">
                <a:extLst>
                  <a:ext uri="{FF2B5EF4-FFF2-40B4-BE49-F238E27FC236}">
                    <a16:creationId xmlns:a16="http://schemas.microsoft.com/office/drawing/2014/main" id="{9DDFD404-77E5-E23B-01B5-EA82948CC9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3783" y="2015315"/>
                <a:ext cx="1182990" cy="20715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36" name="Image 30">
                <a:extLst>
                  <a:ext uri="{FF2B5EF4-FFF2-40B4-BE49-F238E27FC236}">
                    <a16:creationId xmlns:a16="http://schemas.microsoft.com/office/drawing/2014/main" id="{39705F6A-40A9-0B4C-1B91-1563B55995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2262" y="4335708"/>
                <a:ext cx="2066340" cy="1076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37" name="Image 22">
                <a:extLst>
                  <a:ext uri="{FF2B5EF4-FFF2-40B4-BE49-F238E27FC236}">
                    <a16:creationId xmlns:a16="http://schemas.microsoft.com/office/drawing/2014/main" id="{277FFD89-87BB-01C4-6D37-E87B64DD49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8000" y="2112866"/>
                <a:ext cx="4371906" cy="3609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BD9C29F-D5FE-5188-C0D5-F9F8EEA8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28703">
              <a:off x="6876844" y="1450152"/>
              <a:ext cx="2333951" cy="4505954"/>
            </a:xfrm>
            <a:prstGeom prst="rect">
              <a:avLst/>
            </a:prstGeom>
          </p:spPr>
        </p:pic>
      </p:grpSp>
      <p:grpSp>
        <p:nvGrpSpPr>
          <p:cNvPr id="30724" name="Groupe 34">
            <a:extLst>
              <a:ext uri="{FF2B5EF4-FFF2-40B4-BE49-F238E27FC236}">
                <a16:creationId xmlns:a16="http://schemas.microsoft.com/office/drawing/2014/main" id="{6A75EA95-FB0F-D36F-331A-7A8B7B8A5D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48399" y="1493838"/>
            <a:ext cx="1199049" cy="1751379"/>
            <a:chOff x="9343284" y="2746814"/>
            <a:chExt cx="2108011" cy="3072916"/>
          </a:xfrm>
        </p:grpSpPr>
        <p:pic>
          <p:nvPicPr>
            <p:cNvPr id="30726" name="Image 8">
              <a:extLst>
                <a:ext uri="{FF2B5EF4-FFF2-40B4-BE49-F238E27FC236}">
                  <a16:creationId xmlns:a16="http://schemas.microsoft.com/office/drawing/2014/main" id="{72A35FAE-62F4-D894-0522-FAFDF0C2AE1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7888">
              <a:off x="9705571" y="2812999"/>
              <a:ext cx="1531007" cy="99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0F8E1EB3-0274-4D4E-A743-4DEFC8F922F9}"/>
                </a:ext>
              </a:extLst>
            </p:cNvPr>
            <p:cNvSpPr/>
            <p:nvPr/>
          </p:nvSpPr>
          <p:spPr bwMode="auto">
            <a:xfrm rot="287888">
              <a:off x="9522761" y="2746814"/>
              <a:ext cx="203737" cy="986024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A97A8511-0309-D613-BB59-4D7607C56693}"/>
                </a:ext>
              </a:extLst>
            </p:cNvPr>
            <p:cNvSpPr/>
            <p:nvPr/>
          </p:nvSpPr>
          <p:spPr bwMode="auto">
            <a:xfrm rot="287888">
              <a:off x="11214067" y="2891654"/>
              <a:ext cx="234438" cy="988809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  <p:pic>
          <p:nvPicPr>
            <p:cNvPr id="30729" name="Image 38">
              <a:extLst>
                <a:ext uri="{FF2B5EF4-FFF2-40B4-BE49-F238E27FC236}">
                  <a16:creationId xmlns:a16="http://schemas.microsoft.com/office/drawing/2014/main" id="{577B8757-FD43-6884-E381-6F9298D3C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0000">
              <a:off x="9392400" y="3798000"/>
              <a:ext cx="1965607" cy="185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0" name="Image 9259">
              <a:extLst>
                <a:ext uri="{FF2B5EF4-FFF2-40B4-BE49-F238E27FC236}">
                  <a16:creationId xmlns:a16="http://schemas.microsoft.com/office/drawing/2014/main" id="{8EF4B231-B7C8-C446-49A9-F96DCD6185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7888">
              <a:off x="9343284" y="2759731"/>
              <a:ext cx="2080798" cy="305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1" name="Rectangle 9">
              <a:extLst>
                <a:ext uri="{FF2B5EF4-FFF2-40B4-BE49-F238E27FC236}">
                  <a16:creationId xmlns:a16="http://schemas.microsoft.com/office/drawing/2014/main" id="{9CBB5D89-AAFA-EB20-747F-B819939D57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87888">
              <a:off x="9419107" y="3405179"/>
              <a:ext cx="2032188" cy="432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fr-FR" altLang="fr-FR" sz="1000">
                  <a:solidFill>
                    <a:srgbClr val="BF8165"/>
                  </a:solidFill>
                </a:rPr>
                <a:t>Recommandations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12216FE-5241-0CBD-BE64-DAADBA57CD1B}"/>
              </a:ext>
            </a:extLst>
          </p:cNvPr>
          <p:cNvSpPr/>
          <p:nvPr/>
        </p:nvSpPr>
        <p:spPr>
          <a:xfrm>
            <a:off x="1970468" y="88834"/>
            <a:ext cx="10145332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8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C’est parti pour l’appli?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C1D6DD9-1B31-A79B-9979-8CBFEC44470B}"/>
              </a:ext>
            </a:extLst>
          </p:cNvPr>
          <p:cNvSpPr/>
          <p:nvPr/>
        </p:nvSpPr>
        <p:spPr>
          <a:xfrm>
            <a:off x="0" y="0"/>
            <a:ext cx="1882775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44000">
                <a:schemeClr val="accent2">
                  <a:lumMod val="45000"/>
                  <a:lumOff val="55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8195" name="Image 8">
            <a:extLst>
              <a:ext uri="{FF2B5EF4-FFF2-40B4-BE49-F238E27FC236}">
                <a16:creationId xmlns:a16="http://schemas.microsoft.com/office/drawing/2014/main" id="{9111DC95-AA2B-CF6C-B289-59036514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827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Image 16">
            <a:extLst>
              <a:ext uri="{FF2B5EF4-FFF2-40B4-BE49-F238E27FC236}">
                <a16:creationId xmlns:a16="http://schemas.microsoft.com/office/drawing/2014/main" id="{3C84F60E-2862-B3A6-B63A-24126697E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1775"/>
            <a:ext cx="1882775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BE7408-84D7-5BC0-2597-5A5F049E2D64}"/>
              </a:ext>
            </a:extLst>
          </p:cNvPr>
          <p:cNvSpPr/>
          <p:nvPr/>
        </p:nvSpPr>
        <p:spPr>
          <a:xfrm>
            <a:off x="1919288" y="0"/>
            <a:ext cx="10296525" cy="6875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E65B92-42C4-176E-13EB-CB40A683C613}"/>
              </a:ext>
            </a:extLst>
          </p:cNvPr>
          <p:cNvSpPr/>
          <p:nvPr/>
        </p:nvSpPr>
        <p:spPr>
          <a:xfrm>
            <a:off x="2232570" y="384475"/>
            <a:ext cx="3863430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Présentation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1570C6-2EC6-813C-18CF-C1D37EE52F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01707-0F32-4A3D-9581-FD74C3142043}" type="slidenum">
              <a:rPr lang="fr-FR"/>
              <a:pPr>
                <a:defRPr/>
              </a:pPr>
              <a:t>3</a:t>
            </a:fld>
            <a:endParaRPr lang="fr-FR" dirty="0"/>
          </a:p>
        </p:txBody>
      </p:sp>
      <p:pic>
        <p:nvPicPr>
          <p:cNvPr id="8200" name="Image 11">
            <a:extLst>
              <a:ext uri="{FF2B5EF4-FFF2-40B4-BE49-F238E27FC236}">
                <a16:creationId xmlns:a16="http://schemas.microsoft.com/office/drawing/2014/main" id="{C3E2816F-DDF0-4CB0-5FED-9ACEC269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5351463"/>
            <a:ext cx="1543050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Image 8">
            <a:extLst>
              <a:ext uri="{FF2B5EF4-FFF2-40B4-BE49-F238E27FC236}">
                <a16:creationId xmlns:a16="http://schemas.microsoft.com/office/drawing/2014/main" id="{03FB472C-4EB8-DA52-1C6E-28900D9ECD6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888">
            <a:off x="9582150" y="3487738"/>
            <a:ext cx="1516063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F8B80B-1D38-418C-E0F2-EACEF569CAEA}"/>
              </a:ext>
            </a:extLst>
          </p:cNvPr>
          <p:cNvSpPr/>
          <p:nvPr/>
        </p:nvSpPr>
        <p:spPr bwMode="auto">
          <a:xfrm rot="287888">
            <a:off x="9401175" y="3421063"/>
            <a:ext cx="187325" cy="987425"/>
          </a:xfrm>
          <a:prstGeom prst="round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532E071-F5D8-66DD-2452-680BB471E6D1}"/>
              </a:ext>
            </a:extLst>
          </p:cNvPr>
          <p:cNvSpPr/>
          <p:nvPr/>
        </p:nvSpPr>
        <p:spPr bwMode="auto">
          <a:xfrm rot="287888">
            <a:off x="11091863" y="3565525"/>
            <a:ext cx="233362" cy="990600"/>
          </a:xfrm>
          <a:prstGeom prst="round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pic>
        <p:nvPicPr>
          <p:cNvPr id="8204" name="Image 33">
            <a:extLst>
              <a:ext uri="{FF2B5EF4-FFF2-40B4-BE49-F238E27FC236}">
                <a16:creationId xmlns:a16="http://schemas.microsoft.com/office/drawing/2014/main" id="{80E94630-A8F2-D7A2-818A-9619898E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000">
            <a:off x="9269413" y="4473575"/>
            <a:ext cx="196532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259">
            <a:extLst>
              <a:ext uri="{FF2B5EF4-FFF2-40B4-BE49-F238E27FC236}">
                <a16:creationId xmlns:a16="http://schemas.microsoft.com/office/drawing/2014/main" id="{C0E44841-19F5-84F1-1D7E-7EE509C527F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87888">
            <a:off x="9223200" y="3434400"/>
            <a:ext cx="2081114" cy="30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6" name="Rectangle 9">
            <a:extLst>
              <a:ext uri="{FF2B5EF4-FFF2-40B4-BE49-F238E27FC236}">
                <a16:creationId xmlns:a16="http://schemas.microsoft.com/office/drawing/2014/main" id="{AB6C6F83-97FD-4DE2-C88C-16ED2A2D1629}"/>
              </a:ext>
            </a:extLst>
          </p:cNvPr>
          <p:cNvSpPr>
            <a:spLocks noChangeArrowheads="1"/>
          </p:cNvSpPr>
          <p:nvPr/>
        </p:nvSpPr>
        <p:spPr bwMode="auto">
          <a:xfrm rot="287888">
            <a:off x="9459913" y="3973513"/>
            <a:ext cx="1736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fr-FR" altLang="fr-FR" sz="1600" dirty="0">
                <a:solidFill>
                  <a:srgbClr val="CCB3AC"/>
                </a:solidFill>
              </a:rPr>
              <a:t>Recommandations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A5A1529-AAC1-DE26-BDC4-C0109D2E14A6}"/>
              </a:ext>
            </a:extLst>
          </p:cNvPr>
          <p:cNvSpPr txBox="1"/>
          <p:nvPr/>
        </p:nvSpPr>
        <p:spPr>
          <a:xfrm>
            <a:off x="1944000" y="1270800"/>
            <a:ext cx="10248900" cy="5157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buFont typeface="Wingdings" panose="05000000000000000000" pitchFamily="2" charset="2"/>
              <a:buChar char="Ø"/>
              <a:defRPr/>
            </a:pPr>
            <a:r>
              <a:rPr lang="fr-FR" sz="2300" b="1" i="1" u="sng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Contexte :</a:t>
            </a:r>
            <a:r>
              <a:rPr lang="fr-FR" sz="2300" b="1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fr-FR" sz="2300" b="1" dirty="0">
                <a:solidFill>
                  <a:srgbClr val="271A38"/>
                </a:solidFill>
                <a:latin typeface="+mn-lt"/>
              </a:rPr>
              <a:t>Fashion-Insta</a:t>
            </a:r>
            <a:r>
              <a:rPr lang="fr-FR" sz="2300" dirty="0">
                <a:solidFill>
                  <a:srgbClr val="271A38"/>
                </a:solidFill>
                <a:latin typeface="+mn-lt"/>
              </a:rPr>
              <a:t> est une entreprise du monde de la mode qui commercialise des articles vestimentaires. Elle dispose d’un réseau de magasins physiques, mais également d’un site e-commerce qui lui permet de commercialiser ses produits.</a:t>
            </a:r>
          </a:p>
          <a:p>
            <a:pPr marL="342900" indent="-3429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fr-FR" sz="2300" b="1" dirty="0">
                <a:solidFill>
                  <a:srgbClr val="271A38"/>
                </a:solidFill>
                <a:latin typeface="+mn-lt"/>
              </a:rPr>
              <a:t>L’entreprise souhaite développer une application mobile de recommandation d’articles vestimentaires basée sur des photos.</a:t>
            </a:r>
          </a:p>
          <a:p>
            <a:pPr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dirty="0">
                <a:solidFill>
                  <a:srgbClr val="271A38"/>
                </a:solidFill>
                <a:latin typeface="+mn-lt"/>
              </a:rPr>
              <a:t>     Les utilisateurs de l’application se prendront en photo avec leurs habits favoris,</a:t>
            </a:r>
          </a:p>
          <a:p>
            <a:pPr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dirty="0">
                <a:solidFill>
                  <a:srgbClr val="271A38"/>
                </a:solidFill>
                <a:latin typeface="+mn-lt"/>
              </a:rPr>
              <a:t>     et obtiendront en retour des recommandations d’articles du même style</a:t>
            </a:r>
          </a:p>
          <a:p>
            <a:pPr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1800"/>
              </a:spcAft>
              <a:defRPr/>
            </a:pPr>
            <a:r>
              <a:rPr lang="fr-FR" sz="2300" dirty="0">
                <a:solidFill>
                  <a:srgbClr val="271A38"/>
                </a:solidFill>
                <a:latin typeface="+mn-lt"/>
              </a:rPr>
              <a:t>     vestimentaire.</a:t>
            </a:r>
            <a:endParaRPr lang="fr-FR" sz="2300" dirty="0">
              <a:latin typeface="+mn-lt"/>
            </a:endParaRPr>
          </a:p>
          <a:p>
            <a:pPr marL="342900" indent="-3429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fr-FR" sz="2300" b="1" i="1" u="sng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Mission :</a:t>
            </a:r>
            <a:r>
              <a:rPr lang="fr-FR" sz="23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fr-FR" sz="2300" b="1" dirty="0">
                <a:latin typeface="+mn-lt"/>
              </a:rPr>
              <a:t>Cadrage du projet</a:t>
            </a:r>
            <a:endParaRPr lang="fr-FR" sz="2300" dirty="0"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e 1">
            <a:extLst>
              <a:ext uri="{FF2B5EF4-FFF2-40B4-BE49-F238E27FC236}">
                <a16:creationId xmlns:a16="http://schemas.microsoft.com/office/drawing/2014/main" id="{174843A4-B973-A1D6-73CD-4C3282894E1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6763" cy="6858000"/>
            <a:chOff x="0" y="0"/>
            <a:chExt cx="121968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212DDD-34E4-6680-84BA-319F3DD2AD4A}"/>
                </a:ext>
              </a:extLst>
            </p:cNvPr>
            <p:cNvSpPr/>
            <p:nvPr/>
          </p:nvSpPr>
          <p:spPr>
            <a:xfrm>
              <a:off x="0" y="0"/>
              <a:ext cx="1882781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  <p:pic>
          <p:nvPicPr>
            <p:cNvPr id="9226" name="Image 8">
              <a:extLst>
                <a:ext uri="{FF2B5EF4-FFF2-40B4-BE49-F238E27FC236}">
                  <a16:creationId xmlns:a16="http://schemas.microsoft.com/office/drawing/2014/main" id="{D555B95F-29B0-F1F2-A107-D10A157AB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Image 16">
              <a:extLst>
                <a:ext uri="{FF2B5EF4-FFF2-40B4-BE49-F238E27FC236}">
                  <a16:creationId xmlns:a16="http://schemas.microsoft.com/office/drawing/2014/main" id="{C14CD389-98EB-DDF6-FF6F-2CE08BA52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4961B5-719F-7539-A8DA-0F2772831510}"/>
                </a:ext>
              </a:extLst>
            </p:cNvPr>
            <p:cNvSpPr/>
            <p:nvPr/>
          </p:nvSpPr>
          <p:spPr>
            <a:xfrm>
              <a:off x="1911356" y="0"/>
              <a:ext cx="10285444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FE4BE-2503-CE11-4764-E5EB69D0B843}"/>
              </a:ext>
            </a:extLst>
          </p:cNvPr>
          <p:cNvSpPr/>
          <p:nvPr/>
        </p:nvSpPr>
        <p:spPr>
          <a:xfrm>
            <a:off x="2553048" y="339992"/>
            <a:ext cx="6137193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Objectifs du projet et gains attendus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4C151D8-AECB-63DD-0655-B8DE222C2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058AFE-9C4A-445F-822A-899D9A694D01}" type="slidenum">
              <a:rPr lang="fr-FR"/>
              <a:pPr>
                <a:defRPr/>
              </a:pPr>
              <a:t>4</a:t>
            </a:fld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F1105E-00B9-169F-5C58-B84A8CD22CD6}"/>
              </a:ext>
            </a:extLst>
          </p:cNvPr>
          <p:cNvSpPr/>
          <p:nvPr/>
        </p:nvSpPr>
        <p:spPr>
          <a:xfrm>
            <a:off x="9756775" y="544513"/>
            <a:ext cx="1419225" cy="1516062"/>
          </a:xfrm>
          <a:prstGeom prst="ellipse">
            <a:avLst/>
          </a:prstGeom>
          <a:noFill/>
          <a:ln w="19050">
            <a:solidFill>
              <a:srgbClr val="00B0F0">
                <a:alpha val="1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7EF3B59-C8FC-ABAA-FC37-A6B93DC10E09}"/>
              </a:ext>
            </a:extLst>
          </p:cNvPr>
          <p:cNvSpPr/>
          <p:nvPr/>
        </p:nvSpPr>
        <p:spPr>
          <a:xfrm>
            <a:off x="9615488" y="417513"/>
            <a:ext cx="1706562" cy="1771650"/>
          </a:xfrm>
          <a:prstGeom prst="ellipse">
            <a:avLst/>
          </a:prstGeom>
          <a:noFill/>
          <a:ln w="19050">
            <a:solidFill>
              <a:srgbClr val="00B0F0">
                <a:alpha val="1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9223" name="Image 5">
            <a:extLst>
              <a:ext uri="{FF2B5EF4-FFF2-40B4-BE49-F238E27FC236}">
                <a16:creationId xmlns:a16="http://schemas.microsoft.com/office/drawing/2014/main" id="{0230FEAD-B951-548F-3E04-B8F5962E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290513"/>
            <a:ext cx="8945563" cy="674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B6EFF7-F8FD-156D-3D48-C5F403AEB93A}"/>
              </a:ext>
            </a:extLst>
          </p:cNvPr>
          <p:cNvSpPr txBox="1"/>
          <p:nvPr/>
        </p:nvSpPr>
        <p:spPr>
          <a:xfrm>
            <a:off x="2325688" y="1185863"/>
            <a:ext cx="9845675" cy="53292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Ø"/>
              <a:defRPr/>
            </a:pPr>
            <a:r>
              <a:rPr lang="fr-FR" sz="2300" b="1" i="1" u="sng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Contexte :</a:t>
            </a:r>
            <a:r>
              <a:rPr lang="fr-FR" sz="2300" b="1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fr-FR" sz="2300" b="1" dirty="0">
                <a:latin typeface="+mn-lt"/>
              </a:rPr>
              <a:t>l</a:t>
            </a:r>
            <a:r>
              <a:rPr lang="fr-FR" sz="2300" b="1" dirty="0">
                <a:solidFill>
                  <a:srgbClr val="271A38"/>
                </a:solidFill>
                <a:latin typeface="+mn-lt"/>
              </a:rPr>
              <a:t>es habitudes de consommation changent, Fashion Insta doit suivre la transformation digitale.</a:t>
            </a:r>
          </a:p>
          <a:p>
            <a:pPr marL="342900" indent="-342900"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fr-FR" sz="2300" b="1" i="1" u="sng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Objectif :</a:t>
            </a:r>
            <a:r>
              <a:rPr lang="fr-FR" sz="2300" b="1" i="1" dirty="0">
                <a:solidFill>
                  <a:srgbClr val="C00000"/>
                </a:solidFill>
                <a:latin typeface="+mn-lt"/>
              </a:rPr>
              <a:t>  </a:t>
            </a:r>
            <a:r>
              <a:rPr lang="fr-FR" sz="2300" b="1" dirty="0">
                <a:solidFill>
                  <a:srgbClr val="271A38"/>
                </a:solidFill>
                <a:latin typeface="+mn-lt"/>
              </a:rPr>
              <a:t>-  Atteindre plus de public, booster les ventes et le CA </a:t>
            </a:r>
          </a:p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rgbClr val="271A38"/>
                </a:solidFill>
                <a:latin typeface="+mn-lt"/>
              </a:rPr>
              <a:t>     -  Moderniser la perception de la marque, augmenter la notoriété</a:t>
            </a:r>
          </a:p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rgbClr val="271A38"/>
                </a:solidFill>
                <a:latin typeface="+mn-lt"/>
              </a:rPr>
              <a:t>     -  Se différencier, être proactif, novateur</a:t>
            </a:r>
          </a:p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rgbClr val="271A38"/>
                </a:solidFill>
                <a:latin typeface="+mn-lt"/>
              </a:rPr>
              <a:t>     -  Satisfaire les clients en ciblant leur goût/besoin</a:t>
            </a:r>
          </a:p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rgbClr val="271A38"/>
                </a:solidFill>
                <a:latin typeface="+mn-lt"/>
              </a:rPr>
              <a:t>     -  Faciliter la recherche client, diminuer le temps d’acquisition d’un article</a:t>
            </a:r>
          </a:p>
          <a:p>
            <a:pPr eaLnBrk="1" fontAlgn="auto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rgbClr val="271A38"/>
                </a:solidFill>
                <a:latin typeface="+mn-lt"/>
              </a:rPr>
              <a:t>     -  Diminuer les coûts (magasin, salariés…)     </a:t>
            </a:r>
            <a:endParaRPr lang="fr-FR" sz="2300" b="1"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7282BB-7D4B-43D5-B065-66A97B3556B6}"/>
              </a:ext>
            </a:extLst>
          </p:cNvPr>
          <p:cNvSpPr/>
          <p:nvPr/>
        </p:nvSpPr>
        <p:spPr bwMode="auto">
          <a:xfrm>
            <a:off x="0" y="0"/>
            <a:ext cx="12196763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E7AEF2-2DFE-2CFD-4E54-3D65438ED061}"/>
              </a:ext>
            </a:extLst>
          </p:cNvPr>
          <p:cNvSpPr/>
          <p:nvPr/>
        </p:nvSpPr>
        <p:spPr>
          <a:xfrm>
            <a:off x="3348000" y="181597"/>
            <a:ext cx="4374211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ln/>
                <a:solidFill>
                  <a:schemeClr val="accent4">
                    <a:lumMod val="75000"/>
                  </a:schemeClr>
                </a:solidFill>
                <a:latin typeface="+mn-lt"/>
              </a:rPr>
              <a:t>Le marché   français</a:t>
            </a:r>
          </a:p>
        </p:txBody>
      </p:sp>
      <p:pic>
        <p:nvPicPr>
          <p:cNvPr id="10244" name="Image 10">
            <a:extLst>
              <a:ext uri="{FF2B5EF4-FFF2-40B4-BE49-F238E27FC236}">
                <a16:creationId xmlns:a16="http://schemas.microsoft.com/office/drawing/2014/main" id="{C5D2244A-C1EA-ED8A-8A12-3C8B0BA5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27000"/>
            <a:ext cx="2508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6" name="Groupe 25">
            <a:extLst>
              <a:ext uri="{FF2B5EF4-FFF2-40B4-BE49-F238E27FC236}">
                <a16:creationId xmlns:a16="http://schemas.microsoft.com/office/drawing/2014/main" id="{192B7907-D9DA-7873-0D7B-23B3AF914176}"/>
              </a:ext>
            </a:extLst>
          </p:cNvPr>
          <p:cNvGrpSpPr>
            <a:grpSpLocks/>
          </p:cNvGrpSpPr>
          <p:nvPr/>
        </p:nvGrpSpPr>
        <p:grpSpPr bwMode="auto">
          <a:xfrm>
            <a:off x="144463" y="3996001"/>
            <a:ext cx="5170487" cy="2700000"/>
            <a:chOff x="316388" y="4147877"/>
            <a:chExt cx="5204621" cy="2548530"/>
          </a:xfrm>
        </p:grpSpPr>
        <p:pic>
          <p:nvPicPr>
            <p:cNvPr id="10265" name="Image 17">
              <a:extLst>
                <a:ext uri="{FF2B5EF4-FFF2-40B4-BE49-F238E27FC236}">
                  <a16:creationId xmlns:a16="http://schemas.microsoft.com/office/drawing/2014/main" id="{67EB55E0-616F-14C1-E7FD-6E247777AA28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5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388" y="4147877"/>
              <a:ext cx="5060321" cy="2548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2625DC3-BFEF-61BD-78CD-C860CE22BF1C}"/>
                </a:ext>
              </a:extLst>
            </p:cNvPr>
            <p:cNvSpPr txBox="1"/>
            <p:nvPr/>
          </p:nvSpPr>
          <p:spPr bwMode="auto">
            <a:xfrm>
              <a:off x="519331" y="4691563"/>
              <a:ext cx="5001678" cy="18786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200"/>
                </a:spcAft>
                <a:defRPr/>
              </a:pPr>
              <a:r>
                <a:rPr lang="fr-FR" sz="2000" b="1" dirty="0">
                  <a:solidFill>
                    <a:srgbClr val="727486"/>
                  </a:solidFill>
                  <a:latin typeface="+mn-lt"/>
                </a:rPr>
                <a:t>                                 Argent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latin typeface="+mn-lt"/>
                </a:rPr>
                <a:t>Produits les + shoppés dans cette couleur :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latin typeface="+mn-lt"/>
                </a:rPr>
                <a:t>Baskets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latin typeface="+mn-lt"/>
                </a:rPr>
                <a:t>Pochettes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latin typeface="+mn-lt"/>
                </a:rPr>
                <a:t>Robes de soirée</a:t>
              </a:r>
            </a:p>
          </p:txBody>
        </p:sp>
      </p:grpSp>
      <p:pic>
        <p:nvPicPr>
          <p:cNvPr id="10248" name="Image 21">
            <a:extLst>
              <a:ext uri="{FF2B5EF4-FFF2-40B4-BE49-F238E27FC236}">
                <a16:creationId xmlns:a16="http://schemas.microsoft.com/office/drawing/2014/main" id="{43A0E8CA-98BB-9146-ABF3-401684C3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33338"/>
            <a:ext cx="3240088" cy="682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76E6DBE1-F90C-56AD-A479-B06752DF3AA0}"/>
              </a:ext>
            </a:extLst>
          </p:cNvPr>
          <p:cNvGrpSpPr/>
          <p:nvPr/>
        </p:nvGrpSpPr>
        <p:grpSpPr>
          <a:xfrm>
            <a:off x="287338" y="828000"/>
            <a:ext cx="5339337" cy="3051033"/>
            <a:chOff x="287338" y="843105"/>
            <a:chExt cx="5339337" cy="3051033"/>
          </a:xfrm>
        </p:grpSpPr>
        <p:grpSp>
          <p:nvGrpSpPr>
            <p:cNvPr id="10247" name="Groupe 41">
              <a:extLst>
                <a:ext uri="{FF2B5EF4-FFF2-40B4-BE49-F238E27FC236}">
                  <a16:creationId xmlns:a16="http://schemas.microsoft.com/office/drawing/2014/main" id="{164265CE-8A38-970C-2724-195B57495B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338" y="1346200"/>
              <a:ext cx="5339337" cy="2547938"/>
              <a:chOff x="347062" y="1482739"/>
              <a:chExt cx="5338821" cy="2549735"/>
            </a:xfrm>
          </p:grpSpPr>
          <p:pic>
            <p:nvPicPr>
              <p:cNvPr id="10263" name="Image 27">
                <a:extLst>
                  <a:ext uri="{FF2B5EF4-FFF2-40B4-BE49-F238E27FC236}">
                    <a16:creationId xmlns:a16="http://schemas.microsoft.com/office/drawing/2014/main" id="{064B570C-BB51-8D62-2323-21D5F38374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alphaModFix amt="23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062" y="1482739"/>
                <a:ext cx="5160602" cy="2549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E812C45-CA1C-26BD-E9DC-08806B1590AE}"/>
                  </a:ext>
                </a:extLst>
              </p:cNvPr>
              <p:cNvSpPr txBox="1"/>
              <p:nvPr/>
            </p:nvSpPr>
            <p:spPr bwMode="auto">
              <a:xfrm>
                <a:off x="387320" y="1551387"/>
                <a:ext cx="5298563" cy="232415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fr-FR" sz="2000" b="1" dirty="0">
                    <a:solidFill>
                      <a:srgbClr val="8D410D"/>
                    </a:solidFill>
                    <a:latin typeface="+mn-lt"/>
                  </a:rPr>
                  <a:t>e achats : </a:t>
                </a:r>
                <a:r>
                  <a:rPr lang="fr-FR" sz="2000" b="1" dirty="0">
                    <a:latin typeface="+mn-lt"/>
                  </a:rPr>
                  <a:t>51% habillement</a:t>
                </a:r>
              </a:p>
              <a:p>
                <a:pPr eaLnBrk="1" fontAlgn="auto" hangingPunct="1"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fr-FR" sz="2000" b="1" dirty="0">
                    <a:solidFill>
                      <a:srgbClr val="8D410D"/>
                    </a:solidFill>
                    <a:latin typeface="+mn-lt"/>
                  </a:rPr>
                  <a:t>CA</a:t>
                </a:r>
                <a:r>
                  <a:rPr lang="fr-FR" sz="2000" b="1" dirty="0">
                    <a:latin typeface="+mn-lt"/>
                  </a:rPr>
                  <a:t> </a:t>
                </a:r>
                <a:r>
                  <a:rPr lang="fr-FR" sz="2000" b="1" dirty="0">
                    <a:solidFill>
                      <a:srgbClr val="8D410D"/>
                    </a:solidFill>
                    <a:latin typeface="+mn-lt"/>
                  </a:rPr>
                  <a:t>:</a:t>
                </a:r>
                <a:r>
                  <a:rPr lang="fr-FR" sz="2000" b="1" dirty="0">
                    <a:latin typeface="+mn-lt"/>
                  </a:rPr>
                  <a:t> 4 m</a:t>
                </a:r>
                <a:r>
                  <a:rPr lang="fr-FR" sz="2000" b="1" baseline="30000" dirty="0">
                    <a:latin typeface="+mn-lt"/>
                  </a:rPr>
                  <a:t>d </a:t>
                </a:r>
                <a:r>
                  <a:rPr lang="fr-FR" sz="2000" b="1" dirty="0">
                    <a:latin typeface="+mn-lt"/>
                  </a:rPr>
                  <a:t>€</a:t>
                </a:r>
              </a:p>
              <a:p>
                <a:pPr eaLnBrk="1" fontAlgn="auto" hangingPunct="1"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fr-FR" sz="2000" b="1" dirty="0">
                    <a:solidFill>
                      <a:srgbClr val="8D410D"/>
                    </a:solidFill>
                    <a:latin typeface="+mn-lt"/>
                  </a:rPr>
                  <a:t>Réseau social : </a:t>
                </a:r>
                <a:r>
                  <a:rPr lang="fr-FR" sz="2000" b="1" dirty="0">
                    <a:latin typeface="+mn-lt"/>
                  </a:rPr>
                  <a:t>7,31% achats</a:t>
                </a:r>
              </a:p>
              <a:p>
                <a:pPr eaLnBrk="1" fontAlgn="auto" hangingPunct="1"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fr-FR" sz="2000" b="1" dirty="0">
                    <a:solidFill>
                      <a:srgbClr val="8D410D"/>
                    </a:solidFill>
                    <a:latin typeface="+mn-lt"/>
                  </a:rPr>
                  <a:t>Mobile : </a:t>
                </a:r>
                <a:r>
                  <a:rPr lang="fr-FR" sz="2000" b="1" dirty="0">
                    <a:latin typeface="+mn-lt"/>
                  </a:rPr>
                  <a:t>5,48% e achats </a:t>
                </a:r>
              </a:p>
              <a:p>
                <a:pPr eaLnBrk="1" fontAlgn="auto" hangingPunct="1"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fr-FR" sz="2000" b="1" dirty="0">
                    <a:solidFill>
                      <a:srgbClr val="8D410D"/>
                    </a:solidFill>
                    <a:latin typeface="+mn-lt"/>
                  </a:rPr>
                  <a:t>Personnalisation produit : </a:t>
                </a:r>
                <a:r>
                  <a:rPr lang="fr-FR" sz="2000" b="1" dirty="0">
                    <a:latin typeface="+mn-lt"/>
                    <a:sym typeface="Wingdings" panose="05000000000000000000" pitchFamily="2" charset="2"/>
                  </a:rPr>
                  <a:t>+</a:t>
                </a:r>
                <a:r>
                  <a:rPr lang="fr-FR" sz="2000" b="1" dirty="0">
                    <a:latin typeface="+mn-lt"/>
                  </a:rPr>
                  <a:t> 24%  commandes</a:t>
                </a:r>
              </a:p>
              <a:p>
                <a:pPr eaLnBrk="1" fontAlgn="auto" hangingPunct="1"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fr-FR" sz="2000" b="1" dirty="0">
                    <a:solidFill>
                      <a:srgbClr val="8D410D"/>
                    </a:solidFill>
                    <a:latin typeface="+mn-lt"/>
                  </a:rPr>
                  <a:t>Génération Y : </a:t>
                </a:r>
                <a:r>
                  <a:rPr lang="fr-FR" sz="2000" b="1" dirty="0">
                    <a:latin typeface="+mn-lt"/>
                  </a:rPr>
                  <a:t>20% budget</a:t>
                </a:r>
                <a:r>
                  <a:rPr lang="fr-FR" sz="2000" b="1" dirty="0">
                    <a:latin typeface="+mn-lt"/>
                    <a:sym typeface="Wingdings" panose="05000000000000000000" pitchFamily="2" charset="2"/>
                  </a:rPr>
                  <a:t> -&gt; </a:t>
                </a:r>
                <a:r>
                  <a:rPr lang="fr-FR" sz="2000" b="1" dirty="0">
                    <a:latin typeface="+mn-lt"/>
                  </a:rPr>
                  <a:t>habillement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042601-5655-429F-2314-3681567D6D46}"/>
                </a:ext>
              </a:extLst>
            </p:cNvPr>
            <p:cNvSpPr/>
            <p:nvPr/>
          </p:nvSpPr>
          <p:spPr>
            <a:xfrm>
              <a:off x="1313395" y="843105"/>
              <a:ext cx="193488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FR" sz="2800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rPr>
                <a:t>Chiffres clés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B01B423-0801-A8EF-433D-EF99F81074BE}"/>
              </a:ext>
            </a:extLst>
          </p:cNvPr>
          <p:cNvSpPr/>
          <p:nvPr/>
        </p:nvSpPr>
        <p:spPr>
          <a:xfrm>
            <a:off x="252000" y="4068000"/>
            <a:ext cx="466100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2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Couleur préférée ce trimestre</a:t>
            </a:r>
          </a:p>
        </p:txBody>
      </p:sp>
      <p:grpSp>
        <p:nvGrpSpPr>
          <p:cNvPr id="10251" name="Groupe 45">
            <a:extLst>
              <a:ext uri="{FF2B5EF4-FFF2-40B4-BE49-F238E27FC236}">
                <a16:creationId xmlns:a16="http://schemas.microsoft.com/office/drawing/2014/main" id="{247C20AC-364D-4E0D-F20B-A6DFD1566624}"/>
              </a:ext>
            </a:extLst>
          </p:cNvPr>
          <p:cNvGrpSpPr>
            <a:grpSpLocks/>
          </p:cNvGrpSpPr>
          <p:nvPr/>
        </p:nvGrpSpPr>
        <p:grpSpPr bwMode="auto">
          <a:xfrm>
            <a:off x="7632700" y="835025"/>
            <a:ext cx="4540250" cy="3024188"/>
            <a:chOff x="7632000" y="871200"/>
            <a:chExt cx="4540402" cy="3024000"/>
          </a:xfrm>
        </p:grpSpPr>
        <p:pic>
          <p:nvPicPr>
            <p:cNvPr id="10260" name="Image 44">
              <a:extLst>
                <a:ext uri="{FF2B5EF4-FFF2-40B4-BE49-F238E27FC236}">
                  <a16:creationId xmlns:a16="http://schemas.microsoft.com/office/drawing/2014/main" id="{6CD511F1-F24B-2FF8-B761-66F6DA5EAD7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0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000" y="871200"/>
              <a:ext cx="4426318" cy="30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C94A165-F252-DA5C-8A8B-817CAA7CD3BA}"/>
                </a:ext>
              </a:extLst>
            </p:cNvPr>
            <p:cNvSpPr txBox="1"/>
            <p:nvPr/>
          </p:nvSpPr>
          <p:spPr bwMode="auto">
            <a:xfrm>
              <a:off x="7646288" y="1447427"/>
              <a:ext cx="4526114" cy="23239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8D410D"/>
                  </a:solidFill>
                  <a:latin typeface="+mn-lt"/>
                </a:rPr>
                <a:t>Veepee : </a:t>
              </a:r>
              <a:r>
                <a:rPr lang="fr-FR" sz="2000" b="1" dirty="0">
                  <a:latin typeface="+mn-lt"/>
                </a:rPr>
                <a:t>visites 30 m°/mois              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latin typeface="+mn-lt"/>
                </a:rPr>
                <a:t>                 CA net 1,3 m</a:t>
              </a:r>
              <a:r>
                <a:rPr lang="fr-FR" sz="2000" b="1" baseline="30000" dirty="0">
                  <a:latin typeface="+mn-lt"/>
                </a:rPr>
                <a:t>d</a:t>
              </a:r>
              <a:r>
                <a:rPr lang="fr-FR" sz="2000" b="1" dirty="0">
                  <a:latin typeface="+mn-lt"/>
                </a:rPr>
                <a:t> €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8D410D"/>
                  </a:solidFill>
                  <a:latin typeface="+mn-lt"/>
                </a:rPr>
                <a:t>Showroomprive.com :</a:t>
              </a:r>
              <a:r>
                <a:rPr lang="fr-FR" sz="2000" b="1" dirty="0">
                  <a:latin typeface="+mn-lt"/>
                </a:rPr>
                <a:t> visites 14 m°/mois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8D410D"/>
                  </a:solidFill>
                  <a:latin typeface="+mn-lt"/>
                </a:rPr>
                <a:t>Zalando :</a:t>
              </a:r>
              <a:r>
                <a:rPr lang="fr-FR" sz="2000" b="1" dirty="0">
                  <a:latin typeface="+mn-lt"/>
                </a:rPr>
                <a:t> prix attrayant, soldes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8D410D"/>
                  </a:solidFill>
                  <a:latin typeface="+mn-lt"/>
                </a:rPr>
                <a:t>Vinted :</a:t>
              </a:r>
              <a:r>
                <a:rPr lang="fr-FR" sz="2000" b="1" dirty="0">
                  <a:latin typeface="+mn-lt"/>
                </a:rPr>
                <a:t> marché 2</a:t>
              </a:r>
              <a:r>
                <a:rPr lang="fr-FR" sz="2000" b="1" baseline="30000" dirty="0">
                  <a:latin typeface="+mn-lt"/>
                </a:rPr>
                <a:t>nde</a:t>
              </a:r>
              <a:r>
                <a:rPr lang="fr-FR" sz="2000" b="1" dirty="0">
                  <a:latin typeface="+mn-lt"/>
                </a:rPr>
                <a:t> main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8D410D"/>
                  </a:solidFill>
                  <a:latin typeface="+mn-lt"/>
                </a:rPr>
                <a:t>Clic and fit, Lookiero : </a:t>
              </a:r>
              <a:r>
                <a:rPr lang="fr-FR" sz="2000" b="1" dirty="0">
                  <a:latin typeface="+mn-lt"/>
                </a:rPr>
                <a:t>Personal shopper</a:t>
              </a:r>
              <a:endParaRPr lang="fr-FR" sz="2000" b="1" dirty="0">
                <a:solidFill>
                  <a:srgbClr val="8D410D"/>
                </a:solidFill>
                <a:latin typeface="+mn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01572B-FFFF-F70E-E669-7041590F9677}"/>
                </a:ext>
              </a:extLst>
            </p:cNvPr>
            <p:cNvSpPr/>
            <p:nvPr/>
          </p:nvSpPr>
          <p:spPr>
            <a:xfrm>
              <a:off x="7798099" y="900000"/>
              <a:ext cx="4152896" cy="5232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2800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rPr>
                <a:t>Concurrents</a:t>
              </a: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7F30698-79C7-81B3-F146-E45CCB9E16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3213" y="6605588"/>
            <a:ext cx="458787" cy="365125"/>
          </a:xfrm>
        </p:spPr>
        <p:txBody>
          <a:bodyPr/>
          <a:lstStyle/>
          <a:p>
            <a:pPr>
              <a:defRPr/>
            </a:pPr>
            <a:fld id="{CAD34A31-D97E-4EC2-9224-ABA70515FE72}" type="slidenum">
              <a:rPr lang="fr-FR"/>
              <a:pPr>
                <a:defRPr/>
              </a:pPr>
              <a:t>5</a:t>
            </a:fld>
            <a:endParaRPr lang="fr-FR" dirty="0"/>
          </a:p>
        </p:txBody>
      </p:sp>
      <p:grpSp>
        <p:nvGrpSpPr>
          <p:cNvPr id="10253" name="Groupe 43">
            <a:extLst>
              <a:ext uri="{FF2B5EF4-FFF2-40B4-BE49-F238E27FC236}">
                <a16:creationId xmlns:a16="http://schemas.microsoft.com/office/drawing/2014/main" id="{06A24D44-CD36-CA4E-B4D7-D365B5920EDE}"/>
              </a:ext>
            </a:extLst>
          </p:cNvPr>
          <p:cNvGrpSpPr>
            <a:grpSpLocks/>
          </p:cNvGrpSpPr>
          <p:nvPr/>
        </p:nvGrpSpPr>
        <p:grpSpPr bwMode="auto">
          <a:xfrm>
            <a:off x="7632701" y="4014788"/>
            <a:ext cx="4474374" cy="2698750"/>
            <a:chOff x="7776000" y="4014000"/>
            <a:chExt cx="4473686" cy="2700000"/>
          </a:xfrm>
        </p:grpSpPr>
        <p:pic>
          <p:nvPicPr>
            <p:cNvPr id="10254" name="Image 37">
              <a:extLst>
                <a:ext uri="{FF2B5EF4-FFF2-40B4-BE49-F238E27FC236}">
                  <a16:creationId xmlns:a16="http://schemas.microsoft.com/office/drawing/2014/main" id="{2FD612FE-DE1F-8DCC-0340-A21CFE668F1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0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6000" y="4014000"/>
              <a:ext cx="4426318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55" name="Groupe 15">
              <a:extLst>
                <a:ext uri="{FF2B5EF4-FFF2-40B4-BE49-F238E27FC236}">
                  <a16:creationId xmlns:a16="http://schemas.microsoft.com/office/drawing/2014/main" id="{71EA4325-9EA2-C9E5-E5AB-8F5DB1CD57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94864" y="4471132"/>
              <a:ext cx="3620323" cy="2021743"/>
              <a:chOff x="2703878" y="4272399"/>
              <a:chExt cx="3799531" cy="2066034"/>
            </a:xfrm>
          </p:grpSpPr>
          <p:pic>
            <p:nvPicPr>
              <p:cNvPr id="10258" name="Image 12">
                <a:extLst>
                  <a:ext uri="{FF2B5EF4-FFF2-40B4-BE49-F238E27FC236}">
                    <a16:creationId xmlns:a16="http://schemas.microsoft.com/office/drawing/2014/main" id="{2B526F00-58AC-CA53-1A9A-12C0C4312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3878" y="4272528"/>
                <a:ext cx="3799531" cy="2065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59" name="Image 14">
                <a:extLst>
                  <a:ext uri="{FF2B5EF4-FFF2-40B4-BE49-F238E27FC236}">
                    <a16:creationId xmlns:a16="http://schemas.microsoft.com/office/drawing/2014/main" id="{03684C08-B2DA-4442-09DE-5780FB674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alphaModFix amt="4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8000" y="4272399"/>
                <a:ext cx="368492" cy="555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7DD1EC-B97D-170A-5E7C-F314CE2CF127}"/>
                </a:ext>
              </a:extLst>
            </p:cNvPr>
            <p:cNvSpPr/>
            <p:nvPr/>
          </p:nvSpPr>
          <p:spPr>
            <a:xfrm>
              <a:off x="7942099" y="4068000"/>
              <a:ext cx="4073088" cy="5232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2800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rPr>
                <a:t>Tendances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EF39327-D6BD-9A45-117B-DE6D931D9759}"/>
                </a:ext>
              </a:extLst>
            </p:cNvPr>
            <p:cNvSpPr txBox="1"/>
            <p:nvPr/>
          </p:nvSpPr>
          <p:spPr bwMode="auto">
            <a:xfrm>
              <a:off x="7814893" y="4607487"/>
              <a:ext cx="4434793" cy="19392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8D410D"/>
                  </a:solidFill>
                  <a:latin typeface="+mn-lt"/>
                </a:rPr>
                <a:t>Pantalons</a:t>
              </a:r>
              <a:r>
                <a:rPr lang="fr-FR" sz="2000" b="1" dirty="0">
                  <a:latin typeface="+mn-lt"/>
                </a:rPr>
                <a:t> slims en cuir ou jean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rgbClr val="8D410D"/>
                  </a:solidFill>
                  <a:latin typeface="+mn-lt"/>
                </a:rPr>
                <a:t>Jupes</a:t>
              </a:r>
              <a:r>
                <a:rPr lang="fr-FR" sz="2000" b="1" dirty="0">
                  <a:latin typeface="+mn-lt"/>
                </a:rPr>
                <a:t> crayons ou évasées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latin typeface="+mn-lt"/>
                </a:rPr>
                <a:t>Tuniques, chemises, blouses en dentelle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latin typeface="+mn-lt"/>
                </a:rPr>
                <a:t>Parka, manteaux longs</a:t>
              </a:r>
            </a:p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latin typeface="+mn-lt"/>
                </a:rPr>
                <a:t>Bottines à talons, baskets, converses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e 1">
            <a:extLst>
              <a:ext uri="{FF2B5EF4-FFF2-40B4-BE49-F238E27FC236}">
                <a16:creationId xmlns:a16="http://schemas.microsoft.com/office/drawing/2014/main" id="{FFEFDBC6-604B-6351-4A1E-713D60EA814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6763" cy="6858000"/>
            <a:chOff x="0" y="0"/>
            <a:chExt cx="121968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23027A-35FF-9D29-DBE9-B8251DCD2ACB}"/>
                </a:ext>
              </a:extLst>
            </p:cNvPr>
            <p:cNvSpPr/>
            <p:nvPr/>
          </p:nvSpPr>
          <p:spPr>
            <a:xfrm>
              <a:off x="0" y="0"/>
              <a:ext cx="1882781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  <p:pic>
          <p:nvPicPr>
            <p:cNvPr id="12322" name="Image 8">
              <a:extLst>
                <a:ext uri="{FF2B5EF4-FFF2-40B4-BE49-F238E27FC236}">
                  <a16:creationId xmlns:a16="http://schemas.microsoft.com/office/drawing/2014/main" id="{18DB2750-E5BB-1AA0-7DC8-AB170FB55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23" name="Image 16">
              <a:extLst>
                <a:ext uri="{FF2B5EF4-FFF2-40B4-BE49-F238E27FC236}">
                  <a16:creationId xmlns:a16="http://schemas.microsoft.com/office/drawing/2014/main" id="{387788BD-458F-88DF-E9FA-9FD22BEC6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904DE6-3D7A-16A4-C2E5-FED78B269203}"/>
                </a:ext>
              </a:extLst>
            </p:cNvPr>
            <p:cNvSpPr/>
            <p:nvPr/>
          </p:nvSpPr>
          <p:spPr>
            <a:xfrm>
              <a:off x="1911356" y="0"/>
              <a:ext cx="10285444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9379E60-AB91-1167-4D4F-AE9C8B85ED04}"/>
              </a:ext>
            </a:extLst>
          </p:cNvPr>
          <p:cNvSpPr/>
          <p:nvPr/>
        </p:nvSpPr>
        <p:spPr>
          <a:xfrm>
            <a:off x="2897106" y="400022"/>
            <a:ext cx="3533661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SWOT de l’entreprise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EF9E2A-7DF1-163A-2539-1F51522598D7}"/>
              </a:ext>
            </a:extLst>
          </p:cNvPr>
          <p:cNvSpPr/>
          <p:nvPr/>
        </p:nvSpPr>
        <p:spPr>
          <a:xfrm>
            <a:off x="1900238" y="1325563"/>
            <a:ext cx="5141912" cy="2768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4D659E-FB18-7ED1-0C94-4B4B65720271}"/>
              </a:ext>
            </a:extLst>
          </p:cNvPr>
          <p:cNvSpPr/>
          <p:nvPr/>
        </p:nvSpPr>
        <p:spPr>
          <a:xfrm>
            <a:off x="1900238" y="4089400"/>
            <a:ext cx="5141912" cy="276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B46729-0CA1-AA51-2B81-8C889E0F5522}"/>
              </a:ext>
            </a:extLst>
          </p:cNvPr>
          <p:cNvSpPr/>
          <p:nvPr/>
        </p:nvSpPr>
        <p:spPr>
          <a:xfrm>
            <a:off x="7048500" y="4089400"/>
            <a:ext cx="5140325" cy="2768600"/>
          </a:xfrm>
          <a:prstGeom prst="rect">
            <a:avLst/>
          </a:prstGeom>
          <a:solidFill>
            <a:srgbClr val="FB8C79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F50C5B-B37E-1E8B-00E1-6100B1CF8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77991F-264A-4A68-BED5-77FDF1A0DB13}" type="slidenum">
              <a:rPr lang="fr-FR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23B6FD-CEAD-921D-DBCF-0A936812B853}"/>
              </a:ext>
            </a:extLst>
          </p:cNvPr>
          <p:cNvSpPr txBox="1"/>
          <p:nvPr/>
        </p:nvSpPr>
        <p:spPr>
          <a:xfrm>
            <a:off x="7258050" y="4816475"/>
            <a:ext cx="5127625" cy="1863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Concurrence accrue</a:t>
            </a:r>
          </a:p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Tendances qui changent rapidement</a:t>
            </a:r>
          </a:p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Notoriété menacée en cas de non pertinence de l’application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C3ACE5-1169-217D-DB8A-17AF22F4EC4A}"/>
              </a:ext>
            </a:extLst>
          </p:cNvPr>
          <p:cNvSpPr/>
          <p:nvPr/>
        </p:nvSpPr>
        <p:spPr>
          <a:xfrm>
            <a:off x="7048500" y="1320800"/>
            <a:ext cx="5140325" cy="2768600"/>
          </a:xfrm>
          <a:prstGeom prst="rect">
            <a:avLst/>
          </a:prstGeom>
          <a:solidFill>
            <a:srgbClr val="FDC4B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12298" name="Image 16">
            <a:extLst>
              <a:ext uri="{FF2B5EF4-FFF2-40B4-BE49-F238E27FC236}">
                <a16:creationId xmlns:a16="http://schemas.microsoft.com/office/drawing/2014/main" id="{433036CC-710D-D042-6B1A-C4E290BF9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409700"/>
            <a:ext cx="5334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9" name="Groupe 55">
            <a:extLst>
              <a:ext uri="{FF2B5EF4-FFF2-40B4-BE49-F238E27FC236}">
                <a16:creationId xmlns:a16="http://schemas.microsoft.com/office/drawing/2014/main" id="{1E4F0FC2-F2DE-3ECA-E0D2-7E9E76C48018}"/>
              </a:ext>
            </a:extLst>
          </p:cNvPr>
          <p:cNvGrpSpPr>
            <a:grpSpLocks/>
          </p:cNvGrpSpPr>
          <p:nvPr/>
        </p:nvGrpSpPr>
        <p:grpSpPr bwMode="auto">
          <a:xfrm>
            <a:off x="6113463" y="3168650"/>
            <a:ext cx="1852612" cy="1846263"/>
            <a:chOff x="6112800" y="3168000"/>
            <a:chExt cx="1854000" cy="1846800"/>
          </a:xfrm>
        </p:grpSpPr>
        <p:sp>
          <p:nvSpPr>
            <p:cNvPr id="39" name="Arc partiel 38">
              <a:extLst>
                <a:ext uri="{FF2B5EF4-FFF2-40B4-BE49-F238E27FC236}">
                  <a16:creationId xmlns:a16="http://schemas.microsoft.com/office/drawing/2014/main" id="{8F0740AB-2984-66CF-177F-B6F928D0309E}"/>
                </a:ext>
              </a:extLst>
            </p:cNvPr>
            <p:cNvSpPr>
              <a:spLocks/>
            </p:cNvSpPr>
            <p:nvPr/>
          </p:nvSpPr>
          <p:spPr>
            <a:xfrm>
              <a:off x="6112800" y="3168000"/>
              <a:ext cx="1836525" cy="1835684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67DC9C3-AD11-2972-7F6F-0A87AAAE0F6B}"/>
                </a:ext>
              </a:extLst>
            </p:cNvPr>
            <p:cNvSpPr/>
            <p:nvPr/>
          </p:nvSpPr>
          <p:spPr>
            <a:xfrm>
              <a:off x="6408000" y="3240000"/>
              <a:ext cx="524503" cy="9387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FR" sz="5500" b="1" spc="5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</a:t>
              </a:r>
            </a:p>
          </p:txBody>
        </p:sp>
        <p:sp>
          <p:nvSpPr>
            <p:cNvPr id="42" name="Arc partiel 41">
              <a:extLst>
                <a:ext uri="{FF2B5EF4-FFF2-40B4-BE49-F238E27FC236}">
                  <a16:creationId xmlns:a16="http://schemas.microsoft.com/office/drawing/2014/main" id="{CDC559FD-A2ED-4D73-4927-10B1B6CBDB6B}"/>
                </a:ext>
              </a:extLst>
            </p:cNvPr>
            <p:cNvSpPr>
              <a:spLocks/>
            </p:cNvSpPr>
            <p:nvPr/>
          </p:nvSpPr>
          <p:spPr>
            <a:xfrm rot="16200000">
              <a:off x="6113221" y="3178696"/>
              <a:ext cx="1835684" cy="1836525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83B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4" name="Arc partiel 43">
              <a:extLst>
                <a:ext uri="{FF2B5EF4-FFF2-40B4-BE49-F238E27FC236}">
                  <a16:creationId xmlns:a16="http://schemas.microsoft.com/office/drawing/2014/main" id="{8C463429-E54B-3030-C88C-A1C6F86426EE}"/>
                </a:ext>
              </a:extLst>
            </p:cNvPr>
            <p:cNvSpPr>
              <a:spLocks/>
            </p:cNvSpPr>
            <p:nvPr/>
          </p:nvSpPr>
          <p:spPr>
            <a:xfrm rot="54000000">
              <a:off x="6130275" y="3177528"/>
              <a:ext cx="1836525" cy="1835684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FA73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5" name="Arc partiel 44">
              <a:extLst>
                <a:ext uri="{FF2B5EF4-FFF2-40B4-BE49-F238E27FC236}">
                  <a16:creationId xmlns:a16="http://schemas.microsoft.com/office/drawing/2014/main" id="{C1FAC159-DEF5-7967-6388-371EBF16DCBB}"/>
                </a:ext>
              </a:extLst>
            </p:cNvPr>
            <p:cNvSpPr>
              <a:spLocks/>
            </p:cNvSpPr>
            <p:nvPr/>
          </p:nvSpPr>
          <p:spPr>
            <a:xfrm rot="5400000">
              <a:off x="6130696" y="3167579"/>
              <a:ext cx="1835684" cy="1836525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FB9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1C41707-1C6C-33E9-F8CD-A92A312C0294}"/>
                </a:ext>
              </a:extLst>
            </p:cNvPr>
            <p:cNvSpPr/>
            <p:nvPr/>
          </p:nvSpPr>
          <p:spPr>
            <a:xfrm>
              <a:off x="6984000" y="3240000"/>
              <a:ext cx="830677" cy="9387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FR" sz="55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W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31449E-A705-1EF0-2864-EC3443D332D8}"/>
                </a:ext>
              </a:extLst>
            </p:cNvPr>
            <p:cNvSpPr/>
            <p:nvPr/>
          </p:nvSpPr>
          <p:spPr>
            <a:xfrm>
              <a:off x="6310800" y="3969950"/>
              <a:ext cx="668774" cy="9387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FR" sz="55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C4512B-4B93-EE94-D9B0-5F3EB92E2527}"/>
                </a:ext>
              </a:extLst>
            </p:cNvPr>
            <p:cNvSpPr/>
            <p:nvPr/>
          </p:nvSpPr>
          <p:spPr>
            <a:xfrm>
              <a:off x="7146000" y="3988800"/>
              <a:ext cx="540533" cy="9387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FR" sz="55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T</a:t>
              </a:r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1E80C56D-31D8-B92E-E4A8-F64B43289110}"/>
              </a:ext>
            </a:extLst>
          </p:cNvPr>
          <p:cNvSpPr txBox="1"/>
          <p:nvPr/>
        </p:nvSpPr>
        <p:spPr>
          <a:xfrm>
            <a:off x="2308225" y="1462088"/>
            <a:ext cx="4286250" cy="4778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rgbClr val="008A33"/>
                </a:solidFill>
                <a:latin typeface="+mn-lt"/>
              </a:rPr>
              <a:t>Strenghts - Forces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53F02EA-4855-5DDF-10C8-3AAF815AD3FB}"/>
              </a:ext>
            </a:extLst>
          </p:cNvPr>
          <p:cNvSpPr txBox="1"/>
          <p:nvPr/>
        </p:nvSpPr>
        <p:spPr>
          <a:xfrm>
            <a:off x="7145338" y="1462088"/>
            <a:ext cx="4924425" cy="4778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rgbClr val="CF0F1F"/>
                </a:solidFill>
                <a:latin typeface="+mn-lt"/>
              </a:rPr>
              <a:t>Weaknesses - Faiblesses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1498D2C-A7A7-6F47-7674-5582F004F280}"/>
              </a:ext>
            </a:extLst>
          </p:cNvPr>
          <p:cNvSpPr txBox="1"/>
          <p:nvPr/>
        </p:nvSpPr>
        <p:spPr>
          <a:xfrm>
            <a:off x="1971675" y="4230688"/>
            <a:ext cx="4979988" cy="4778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rgbClr val="008A33"/>
                </a:solidFill>
                <a:latin typeface="+mn-lt"/>
              </a:rPr>
              <a:t>Opportunities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C5D8AD7-0A72-8063-0D54-80010ACF2367}"/>
              </a:ext>
            </a:extLst>
          </p:cNvPr>
          <p:cNvSpPr txBox="1"/>
          <p:nvPr/>
        </p:nvSpPr>
        <p:spPr>
          <a:xfrm>
            <a:off x="7131050" y="4230688"/>
            <a:ext cx="4994275" cy="4778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rgbClr val="CF0F1F"/>
                </a:solidFill>
                <a:latin typeface="+mn-lt"/>
              </a:rPr>
              <a:t>Threats - Menaces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7FA154-BA88-B666-34B1-A5CE2C1C1D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91164" y="4225612"/>
            <a:ext cx="558541" cy="540000"/>
          </a:xfrm>
          <a:prstGeom prst="rect">
            <a:avLst/>
          </a:prstGeom>
        </p:spPr>
      </p:pic>
      <p:pic>
        <p:nvPicPr>
          <p:cNvPr id="12305" name="Image 28">
            <a:extLst>
              <a:ext uri="{FF2B5EF4-FFF2-40B4-BE49-F238E27FC236}">
                <a16:creationId xmlns:a16="http://schemas.microsoft.com/office/drawing/2014/main" id="{F64F865B-F344-A31F-3E16-0799F8747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938" y="4225925"/>
            <a:ext cx="7032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306" name="Groupe 26">
            <a:extLst>
              <a:ext uri="{FF2B5EF4-FFF2-40B4-BE49-F238E27FC236}">
                <a16:creationId xmlns:a16="http://schemas.microsoft.com/office/drawing/2014/main" id="{796DB88F-275D-90D2-8E2C-A9A5EA9F5FB0}"/>
              </a:ext>
            </a:extLst>
          </p:cNvPr>
          <p:cNvGrpSpPr>
            <a:grpSpLocks/>
          </p:cNvGrpSpPr>
          <p:nvPr/>
        </p:nvGrpSpPr>
        <p:grpSpPr bwMode="auto">
          <a:xfrm>
            <a:off x="11317288" y="1528763"/>
            <a:ext cx="511175" cy="546100"/>
            <a:chOff x="8168973" y="381468"/>
            <a:chExt cx="510771" cy="547200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6572CC5-AB38-1D63-AFE2-AA4E5807C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8258400" y="381468"/>
              <a:ext cx="421344" cy="547200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278E1E-5ACA-52D9-4687-98D42DD8AA56}"/>
                </a:ext>
              </a:extLst>
            </p:cNvPr>
            <p:cNvSpPr/>
            <p:nvPr/>
          </p:nvSpPr>
          <p:spPr>
            <a:xfrm>
              <a:off x="8168973" y="381468"/>
              <a:ext cx="76140" cy="287916"/>
            </a:xfrm>
            <a:prstGeom prst="rect">
              <a:avLst/>
            </a:prstGeom>
            <a:solidFill>
              <a:srgbClr val="CF0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9544288-1382-4708-498D-901B35615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9594" y="618481"/>
              <a:ext cx="28552" cy="302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5DC94D1-D6C7-7FED-5B8A-31646312D3B1}"/>
              </a:ext>
            </a:extLst>
          </p:cNvPr>
          <p:cNvSpPr txBox="1"/>
          <p:nvPr/>
        </p:nvSpPr>
        <p:spPr>
          <a:xfrm>
            <a:off x="2087563" y="2052638"/>
            <a:ext cx="5448300" cy="1452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Expérience e-commerce &amp; mode</a:t>
            </a:r>
          </a:p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Notoriété</a:t>
            </a:r>
          </a:p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Base clients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CB057A-2D1D-CA6F-3531-584B5A80103E}"/>
              </a:ext>
            </a:extLst>
          </p:cNvPr>
          <p:cNvSpPr txBox="1"/>
          <p:nvPr/>
        </p:nvSpPr>
        <p:spPr>
          <a:xfrm>
            <a:off x="7258050" y="2052638"/>
            <a:ext cx="5140325" cy="1452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Pas d’expérience IA</a:t>
            </a:r>
          </a:p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Visibilité : absence réseaux sociaux</a:t>
            </a:r>
          </a:p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Estimations des charges imprécises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80B869-AC1F-316D-88F3-00B292DA944F}"/>
              </a:ext>
            </a:extLst>
          </p:cNvPr>
          <p:cNvSpPr txBox="1"/>
          <p:nvPr/>
        </p:nvSpPr>
        <p:spPr>
          <a:xfrm>
            <a:off x="2087563" y="4816475"/>
            <a:ext cx="4806950" cy="1939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Accroitre visibilité, </a:t>
            </a:r>
          </a:p>
          <a:p>
            <a:pPr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latin typeface="+mn-lt"/>
              </a:rPr>
              <a:t>     moderniser l’image</a:t>
            </a:r>
          </a:p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Nouveaux clients</a:t>
            </a:r>
          </a:p>
          <a:p>
            <a:pPr marL="342900" indent="-342900" eaLnBrk="1" fontAlgn="auto" hangingPunct="1">
              <a:lnSpc>
                <a:spcPts val="32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fr-FR" sz="2300" b="1" dirty="0">
                <a:latin typeface="+mn-lt"/>
              </a:rPr>
              <a:t>Augmenter les ventes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e 1">
            <a:extLst>
              <a:ext uri="{FF2B5EF4-FFF2-40B4-BE49-F238E27FC236}">
                <a16:creationId xmlns:a16="http://schemas.microsoft.com/office/drawing/2014/main" id="{80168D60-CF2B-8AFD-998E-EE59092792E8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-9525"/>
            <a:ext cx="12195175" cy="6867525"/>
            <a:chOff x="-2854" y="-44412"/>
            <a:chExt cx="12194891" cy="68679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8AFC92-57D9-6E2E-A641-7C4F908101E5}"/>
                </a:ext>
              </a:extLst>
            </p:cNvPr>
            <p:cNvSpPr/>
            <p:nvPr/>
          </p:nvSpPr>
          <p:spPr>
            <a:xfrm>
              <a:off x="321" y="-44412"/>
              <a:ext cx="1882731" cy="685846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  <p:pic>
          <p:nvPicPr>
            <p:cNvPr id="13480" name="Image 8">
              <a:extLst>
                <a:ext uri="{FF2B5EF4-FFF2-40B4-BE49-F238E27FC236}">
                  <a16:creationId xmlns:a16="http://schemas.microsoft.com/office/drawing/2014/main" id="{3787B06F-6629-F525-0679-A45664EBF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54" y="-44412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81" name="Image 16">
              <a:extLst>
                <a:ext uri="{FF2B5EF4-FFF2-40B4-BE49-F238E27FC236}">
                  <a16:creationId xmlns:a16="http://schemas.microsoft.com/office/drawing/2014/main" id="{2B5C1C90-195A-3271-EE61-4B956D3AB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390D02-75FD-8DF2-96AA-2CBA9193136C}"/>
                </a:ext>
              </a:extLst>
            </p:cNvPr>
            <p:cNvSpPr/>
            <p:nvPr/>
          </p:nvSpPr>
          <p:spPr>
            <a:xfrm>
              <a:off x="1906865" y="-34886"/>
              <a:ext cx="10285172" cy="685846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14FD084-F6E8-B193-6AA9-2D7AF3408DE8}"/>
              </a:ext>
            </a:extLst>
          </p:cNvPr>
          <p:cNvSpPr/>
          <p:nvPr/>
        </p:nvSpPr>
        <p:spPr>
          <a:xfrm>
            <a:off x="870857" y="254813"/>
            <a:ext cx="11205029" cy="55399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Comparatif des méthodes de travail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0FD691A-EB84-29BB-8C85-CD2840AC8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78044F-2C6F-4353-8DD2-4889968D350F}" type="slidenum">
              <a:rPr lang="fr-FR"/>
              <a:pPr>
                <a:defRPr/>
              </a:pPr>
              <a:t>7</a:t>
            </a:fld>
            <a:endParaRPr lang="fr-FR" dirty="0"/>
          </a:p>
        </p:txBody>
      </p:sp>
      <p:grpSp>
        <p:nvGrpSpPr>
          <p:cNvPr id="13317" name="Groupe 7271">
            <a:extLst>
              <a:ext uri="{FF2B5EF4-FFF2-40B4-BE49-F238E27FC236}">
                <a16:creationId xmlns:a16="http://schemas.microsoft.com/office/drawing/2014/main" id="{5034E756-F813-20C6-DA71-2A1B9C1CBA29}"/>
              </a:ext>
            </a:extLst>
          </p:cNvPr>
          <p:cNvGrpSpPr>
            <a:grpSpLocks/>
          </p:cNvGrpSpPr>
          <p:nvPr/>
        </p:nvGrpSpPr>
        <p:grpSpPr bwMode="auto">
          <a:xfrm>
            <a:off x="2252663" y="1187450"/>
            <a:ext cx="9267825" cy="1217613"/>
            <a:chOff x="2252266" y="1409213"/>
            <a:chExt cx="9268436" cy="1216800"/>
          </a:xfrm>
        </p:grpSpPr>
        <p:grpSp>
          <p:nvGrpSpPr>
            <p:cNvPr id="13441" name="Groupe 7264">
              <a:extLst>
                <a:ext uri="{FF2B5EF4-FFF2-40B4-BE49-F238E27FC236}">
                  <a16:creationId xmlns:a16="http://schemas.microsoft.com/office/drawing/2014/main" id="{0B95F0ED-A996-BFD2-0714-DF8662459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9974" y="1409213"/>
              <a:ext cx="7650728" cy="1216800"/>
              <a:chOff x="2567194" y="1400175"/>
              <a:chExt cx="7650728" cy="1216800"/>
            </a:xfrm>
          </p:grpSpPr>
          <p:sp>
            <p:nvSpPr>
              <p:cNvPr id="11" name="Flèche : chevron 10">
                <a:extLst>
                  <a:ext uri="{FF2B5EF4-FFF2-40B4-BE49-F238E27FC236}">
                    <a16:creationId xmlns:a16="http://schemas.microsoft.com/office/drawing/2014/main" id="{FEBB8335-AFE1-FDF5-DEAF-64A61C5676F9}"/>
                  </a:ext>
                </a:extLst>
              </p:cNvPr>
              <p:cNvSpPr/>
              <p:nvPr/>
            </p:nvSpPr>
            <p:spPr>
              <a:xfrm>
                <a:off x="3965935" y="1917354"/>
                <a:ext cx="215914" cy="28714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rgbClr val="C751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lèche : chevron 12">
                <a:extLst>
                  <a:ext uri="{FF2B5EF4-FFF2-40B4-BE49-F238E27FC236}">
                    <a16:creationId xmlns:a16="http://schemas.microsoft.com/office/drawing/2014/main" id="{9756154A-99B8-53D9-C321-38B087E99C65}"/>
                  </a:ext>
                </a:extLst>
              </p:cNvPr>
              <p:cNvSpPr/>
              <p:nvPr/>
            </p:nvSpPr>
            <p:spPr>
              <a:xfrm>
                <a:off x="5693249" y="1917354"/>
                <a:ext cx="215914" cy="28714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rgbClr val="C751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lèche : chevron 13">
                <a:extLst>
                  <a:ext uri="{FF2B5EF4-FFF2-40B4-BE49-F238E27FC236}">
                    <a16:creationId xmlns:a16="http://schemas.microsoft.com/office/drawing/2014/main" id="{17C2CCF3-8EA6-4572-324A-A09841150F26}"/>
                  </a:ext>
                </a:extLst>
              </p:cNvPr>
              <p:cNvSpPr/>
              <p:nvPr/>
            </p:nvSpPr>
            <p:spPr>
              <a:xfrm>
                <a:off x="7395161" y="1917354"/>
                <a:ext cx="215914" cy="28714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rgbClr val="C751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446" name="Groupe 7254">
                <a:extLst>
                  <a:ext uri="{FF2B5EF4-FFF2-40B4-BE49-F238E27FC236}">
                    <a16:creationId xmlns:a16="http://schemas.microsoft.com/office/drawing/2014/main" id="{9B473861-3B70-EBED-0353-F9819DB23C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2994" y="1400175"/>
                <a:ext cx="444928" cy="1216800"/>
                <a:chOff x="9772994" y="1400175"/>
                <a:chExt cx="444928" cy="1216800"/>
              </a:xfrm>
            </p:grpSpPr>
            <p:grpSp>
              <p:nvGrpSpPr>
                <p:cNvPr id="13475" name="Groupe 7202">
                  <a:extLst>
                    <a:ext uri="{FF2B5EF4-FFF2-40B4-BE49-F238E27FC236}">
                      <a16:creationId xmlns:a16="http://schemas.microsoft.com/office/drawing/2014/main" id="{F19E4806-58EE-14E2-A31B-9CC1EED110C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9772994" y="1400175"/>
                  <a:ext cx="444928" cy="1216800"/>
                  <a:chOff x="9734895" y="1502153"/>
                  <a:chExt cx="392173" cy="1072528"/>
                </a:xfrm>
              </p:grpSpPr>
              <p:pic>
                <p:nvPicPr>
                  <p:cNvPr id="7202" name="Image 7201">
                    <a:extLst>
                      <a:ext uri="{FF2B5EF4-FFF2-40B4-BE49-F238E27FC236}">
                        <a16:creationId xmlns:a16="http://schemas.microsoft.com/office/drawing/2014/main" id="{4A074988-A5AC-BC41-18E1-43361F951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9734895" y="1916983"/>
                    <a:ext cx="358080" cy="657698"/>
                  </a:xfrm>
                  <a:prstGeom prst="rect">
                    <a:avLst/>
                  </a:prstGeom>
                </p:spPr>
              </p:pic>
              <p:pic>
                <p:nvPicPr>
                  <p:cNvPr id="13478" name="Image 7200">
                    <a:extLst>
                      <a:ext uri="{FF2B5EF4-FFF2-40B4-BE49-F238E27FC236}">
                        <a16:creationId xmlns:a16="http://schemas.microsoft.com/office/drawing/2014/main" id="{D9316D38-EE69-EF7A-CA85-F02B50557B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734895" y="1502153"/>
                    <a:ext cx="392173" cy="6008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7207" name="Lune 7206">
                  <a:extLst>
                    <a:ext uri="{FF2B5EF4-FFF2-40B4-BE49-F238E27FC236}">
                      <a16:creationId xmlns:a16="http://schemas.microsoft.com/office/drawing/2014/main" id="{91FDDF7B-AF8A-A67F-EB68-B749E108C78D}"/>
                    </a:ext>
                  </a:extLst>
                </p:cNvPr>
                <p:cNvSpPr/>
                <p:nvPr/>
              </p:nvSpPr>
              <p:spPr>
                <a:xfrm rot="5100000">
                  <a:off x="10077432" y="1497716"/>
                  <a:ext cx="34902" cy="71442"/>
                </a:xfrm>
                <a:prstGeom prst="mo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grpSp>
            <p:nvGrpSpPr>
              <p:cNvPr id="13447" name="Groupe 7260">
                <a:extLst>
                  <a:ext uri="{FF2B5EF4-FFF2-40B4-BE49-F238E27FC236}">
                    <a16:creationId xmlns:a16="http://schemas.microsoft.com/office/drawing/2014/main" id="{C90A05F1-6E54-849E-B1CA-AECA16814D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7194" y="1400175"/>
                <a:ext cx="1216152" cy="1216152"/>
                <a:chOff x="2567194" y="1400175"/>
                <a:chExt cx="1216152" cy="1216152"/>
              </a:xfrm>
            </p:grpSpPr>
            <p:sp>
              <p:nvSpPr>
                <p:cNvPr id="3" name="Cube 2">
                  <a:extLst>
                    <a:ext uri="{FF2B5EF4-FFF2-40B4-BE49-F238E27FC236}">
                      <a16:creationId xmlns:a16="http://schemas.microsoft.com/office/drawing/2014/main" id="{A09F29EF-FC25-6761-9BA9-3417E003E2B2}"/>
                    </a:ext>
                  </a:extLst>
                </p:cNvPr>
                <p:cNvSpPr/>
                <p:nvPr/>
              </p:nvSpPr>
              <p:spPr>
                <a:xfrm>
                  <a:off x="2567255" y="1400175"/>
                  <a:ext cx="1216105" cy="1216800"/>
                </a:xfrm>
                <a:prstGeom prst="cube">
                  <a:avLst/>
                </a:prstGeom>
                <a:noFill/>
                <a:ln w="15875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grpSp>
              <p:nvGrpSpPr>
                <p:cNvPr id="13470" name="Groupe 7228">
                  <a:extLst>
                    <a:ext uri="{FF2B5EF4-FFF2-40B4-BE49-F238E27FC236}">
                      <a16:creationId xmlns:a16="http://schemas.microsoft.com/office/drawing/2014/main" id="{01CA266E-1E1B-71A4-49B8-F254E07BB0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62009" y="1908000"/>
                  <a:ext cx="512238" cy="504000"/>
                  <a:chOff x="2656800" y="5248800"/>
                  <a:chExt cx="512238" cy="504000"/>
                </a:xfrm>
              </p:grpSpPr>
              <p:sp>
                <p:nvSpPr>
                  <p:cNvPr id="7230" name="Ellipse 7229">
                    <a:extLst>
                      <a:ext uri="{FF2B5EF4-FFF2-40B4-BE49-F238E27FC236}">
                        <a16:creationId xmlns:a16="http://schemas.microsoft.com/office/drawing/2014/main" id="{15018B5D-F448-6F2D-6F4A-9D3D8C02C00C}"/>
                      </a:ext>
                    </a:extLst>
                  </p:cNvPr>
                  <p:cNvSpPr/>
                  <p:nvPr/>
                </p:nvSpPr>
                <p:spPr>
                  <a:xfrm>
                    <a:off x="2657322" y="5248636"/>
                    <a:ext cx="511209" cy="504488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 dirty="0"/>
                  </a:p>
                </p:txBody>
              </p:sp>
              <p:sp>
                <p:nvSpPr>
                  <p:cNvPr id="7231" name="Ellipse 7230">
                    <a:extLst>
                      <a:ext uri="{FF2B5EF4-FFF2-40B4-BE49-F238E27FC236}">
                        <a16:creationId xmlns:a16="http://schemas.microsoft.com/office/drawing/2014/main" id="{9EE571CE-5193-53DA-3791-186B80AED5C6}"/>
                      </a:ext>
                    </a:extLst>
                  </p:cNvPr>
                  <p:cNvSpPr/>
                  <p:nvPr/>
                </p:nvSpPr>
                <p:spPr>
                  <a:xfrm flipV="1">
                    <a:off x="2808144" y="5427904"/>
                    <a:ext cx="46041" cy="4600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232" name="Ellipse 7231">
                    <a:extLst>
                      <a:ext uri="{FF2B5EF4-FFF2-40B4-BE49-F238E27FC236}">
                        <a16:creationId xmlns:a16="http://schemas.microsoft.com/office/drawing/2014/main" id="{887D0D94-2166-2167-0553-68610E2ACC26}"/>
                      </a:ext>
                    </a:extLst>
                  </p:cNvPr>
                  <p:cNvSpPr/>
                  <p:nvPr/>
                </p:nvSpPr>
                <p:spPr>
                  <a:xfrm flipV="1">
                    <a:off x="2989131" y="5427904"/>
                    <a:ext cx="46041" cy="4600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233" name="Lune 7232">
                    <a:extLst>
                      <a:ext uri="{FF2B5EF4-FFF2-40B4-BE49-F238E27FC236}">
                        <a16:creationId xmlns:a16="http://schemas.microsoft.com/office/drawing/2014/main" id="{88799AA4-88A7-392E-1331-3D5D0F5FEE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84376" y="5486524"/>
                    <a:ext cx="72976" cy="215914"/>
                  </a:xfrm>
                  <a:prstGeom prst="moon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 dirty="0"/>
                  </a:p>
                </p:txBody>
              </p:sp>
            </p:grpSp>
          </p:grpSp>
          <p:grpSp>
            <p:nvGrpSpPr>
              <p:cNvPr id="13448" name="Groupe 7261">
                <a:extLst>
                  <a:ext uri="{FF2B5EF4-FFF2-40B4-BE49-F238E27FC236}">
                    <a16:creationId xmlns:a16="http://schemas.microsoft.com/office/drawing/2014/main" id="{533222C8-EFC1-A012-EF55-BCA02C6F9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8474" y="1400175"/>
                <a:ext cx="1216152" cy="1216152"/>
                <a:chOff x="4298474" y="1400175"/>
                <a:chExt cx="1216152" cy="1216152"/>
              </a:xfrm>
            </p:grpSpPr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7B1F8103-D10C-FDF0-5763-7342AB2E2122}"/>
                    </a:ext>
                  </a:extLst>
                </p:cNvPr>
                <p:cNvSpPr/>
                <p:nvPr/>
              </p:nvSpPr>
              <p:spPr>
                <a:xfrm>
                  <a:off x="4297744" y="1400175"/>
                  <a:ext cx="1228806" cy="1216800"/>
                </a:xfrm>
                <a:prstGeom prst="cube">
                  <a:avLst/>
                </a:prstGeom>
                <a:noFill/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grpSp>
              <p:nvGrpSpPr>
                <p:cNvPr id="13464" name="Groupe 7233">
                  <a:extLst>
                    <a:ext uri="{FF2B5EF4-FFF2-40B4-BE49-F238E27FC236}">
                      <a16:creationId xmlns:a16="http://schemas.microsoft.com/office/drawing/2014/main" id="{AD6206E2-F7DB-5A43-C26A-FE3AB66A7B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5600" y="1908000"/>
                  <a:ext cx="512238" cy="504000"/>
                  <a:chOff x="2656800" y="5248800"/>
                  <a:chExt cx="512238" cy="504000"/>
                </a:xfrm>
              </p:grpSpPr>
              <p:sp>
                <p:nvSpPr>
                  <p:cNvPr id="7235" name="Ellipse 7234">
                    <a:extLst>
                      <a:ext uri="{FF2B5EF4-FFF2-40B4-BE49-F238E27FC236}">
                        <a16:creationId xmlns:a16="http://schemas.microsoft.com/office/drawing/2014/main" id="{B80A1AB8-BB2E-0E73-46B5-F85D2133606A}"/>
                      </a:ext>
                    </a:extLst>
                  </p:cNvPr>
                  <p:cNvSpPr/>
                  <p:nvPr/>
                </p:nvSpPr>
                <p:spPr>
                  <a:xfrm>
                    <a:off x="2656281" y="5248636"/>
                    <a:ext cx="512797" cy="504488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 dirty="0"/>
                  </a:p>
                </p:txBody>
              </p:sp>
              <p:sp>
                <p:nvSpPr>
                  <p:cNvPr id="7236" name="Ellipse 7235">
                    <a:extLst>
                      <a:ext uri="{FF2B5EF4-FFF2-40B4-BE49-F238E27FC236}">
                        <a16:creationId xmlns:a16="http://schemas.microsoft.com/office/drawing/2014/main" id="{E0EFD48B-FDA3-5EF7-3070-CFFA3CCD2913}"/>
                      </a:ext>
                    </a:extLst>
                  </p:cNvPr>
                  <p:cNvSpPr/>
                  <p:nvPr/>
                </p:nvSpPr>
                <p:spPr>
                  <a:xfrm flipV="1">
                    <a:off x="2807104" y="5427904"/>
                    <a:ext cx="46040" cy="4600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237" name="Ellipse 7236">
                    <a:extLst>
                      <a:ext uri="{FF2B5EF4-FFF2-40B4-BE49-F238E27FC236}">
                        <a16:creationId xmlns:a16="http://schemas.microsoft.com/office/drawing/2014/main" id="{2F77D8FD-C9EB-32C3-3157-91542AB3EB06}"/>
                      </a:ext>
                    </a:extLst>
                  </p:cNvPr>
                  <p:cNvSpPr/>
                  <p:nvPr/>
                </p:nvSpPr>
                <p:spPr>
                  <a:xfrm flipV="1">
                    <a:off x="2989678" y="5427904"/>
                    <a:ext cx="46041" cy="4600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238" name="Lune 7237">
                    <a:extLst>
                      <a:ext uri="{FF2B5EF4-FFF2-40B4-BE49-F238E27FC236}">
                        <a16:creationId xmlns:a16="http://schemas.microsoft.com/office/drawing/2014/main" id="{68F711F4-E8E8-40F8-D00E-09DC7BCDF2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84923" y="5486524"/>
                    <a:ext cx="72976" cy="215914"/>
                  </a:xfrm>
                  <a:prstGeom prst="moon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 dirty="0"/>
                  </a:p>
                </p:txBody>
              </p:sp>
            </p:grpSp>
          </p:grpSp>
          <p:grpSp>
            <p:nvGrpSpPr>
              <p:cNvPr id="13449" name="Groupe 7262">
                <a:extLst>
                  <a:ext uri="{FF2B5EF4-FFF2-40B4-BE49-F238E27FC236}">
                    <a16:creationId xmlns:a16="http://schemas.microsoft.com/office/drawing/2014/main" id="{C87A54FD-E233-1606-6EA3-83B41F38E6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29754" y="1400175"/>
                <a:ext cx="1216152" cy="1216152"/>
                <a:chOff x="6029754" y="1400175"/>
                <a:chExt cx="1216152" cy="1216152"/>
              </a:xfrm>
            </p:grpSpPr>
            <p:sp>
              <p:nvSpPr>
                <p:cNvPr id="6" name="Cube 5">
                  <a:extLst>
                    <a:ext uri="{FF2B5EF4-FFF2-40B4-BE49-F238E27FC236}">
                      <a16:creationId xmlns:a16="http://schemas.microsoft.com/office/drawing/2014/main" id="{1E2294C9-DBA8-A4C6-AC30-0C163A8014CE}"/>
                    </a:ext>
                  </a:extLst>
                </p:cNvPr>
                <p:cNvSpPr/>
                <p:nvPr/>
              </p:nvSpPr>
              <p:spPr>
                <a:xfrm>
                  <a:off x="6029821" y="1400175"/>
                  <a:ext cx="1216105" cy="1216800"/>
                </a:xfrm>
                <a:prstGeom prst="cub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grpSp>
              <p:nvGrpSpPr>
                <p:cNvPr id="13458" name="Groupe 7238">
                  <a:extLst>
                    <a:ext uri="{FF2B5EF4-FFF2-40B4-BE49-F238E27FC236}">
                      <a16:creationId xmlns:a16="http://schemas.microsoft.com/office/drawing/2014/main" id="{C797E43D-B39C-AD31-C33B-90435CE46C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10577" y="1919981"/>
                  <a:ext cx="512238" cy="504000"/>
                  <a:chOff x="2656800" y="5248800"/>
                  <a:chExt cx="512238" cy="504000"/>
                </a:xfrm>
              </p:grpSpPr>
              <p:sp>
                <p:nvSpPr>
                  <p:cNvPr id="7240" name="Ellipse 7239">
                    <a:extLst>
                      <a:ext uri="{FF2B5EF4-FFF2-40B4-BE49-F238E27FC236}">
                        <a16:creationId xmlns:a16="http://schemas.microsoft.com/office/drawing/2014/main" id="{F88E3D5B-207C-0111-40B1-654C1CC27C63}"/>
                      </a:ext>
                    </a:extLst>
                  </p:cNvPr>
                  <p:cNvSpPr/>
                  <p:nvPr/>
                </p:nvSpPr>
                <p:spPr>
                  <a:xfrm>
                    <a:off x="2657031" y="5249347"/>
                    <a:ext cx="512796" cy="515593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 dirty="0"/>
                  </a:p>
                </p:txBody>
              </p:sp>
              <p:sp>
                <p:nvSpPr>
                  <p:cNvPr id="7241" name="Ellipse 7240">
                    <a:extLst>
                      <a:ext uri="{FF2B5EF4-FFF2-40B4-BE49-F238E27FC236}">
                        <a16:creationId xmlns:a16="http://schemas.microsoft.com/office/drawing/2014/main" id="{868A350B-0A9D-8E61-3356-4A82B2AACF59}"/>
                      </a:ext>
                    </a:extLst>
                  </p:cNvPr>
                  <p:cNvSpPr/>
                  <p:nvPr/>
                </p:nvSpPr>
                <p:spPr>
                  <a:xfrm flipV="1">
                    <a:off x="2807853" y="5428615"/>
                    <a:ext cx="46041" cy="4600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242" name="Ellipse 7241">
                    <a:extLst>
                      <a:ext uri="{FF2B5EF4-FFF2-40B4-BE49-F238E27FC236}">
                        <a16:creationId xmlns:a16="http://schemas.microsoft.com/office/drawing/2014/main" id="{4DA8A6C0-50A6-EFA0-1CA6-B69162EE7F56}"/>
                      </a:ext>
                    </a:extLst>
                  </p:cNvPr>
                  <p:cNvSpPr/>
                  <p:nvPr/>
                </p:nvSpPr>
                <p:spPr>
                  <a:xfrm flipV="1">
                    <a:off x="2990428" y="5428615"/>
                    <a:ext cx="46040" cy="4600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243" name="Lune 7242">
                    <a:extLst>
                      <a:ext uri="{FF2B5EF4-FFF2-40B4-BE49-F238E27FC236}">
                        <a16:creationId xmlns:a16="http://schemas.microsoft.com/office/drawing/2014/main" id="{07521415-AB15-8327-4D07-16675E662D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85672" y="5498339"/>
                    <a:ext cx="72976" cy="215914"/>
                  </a:xfrm>
                  <a:prstGeom prst="moon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 dirty="0"/>
                  </a:p>
                </p:txBody>
              </p:sp>
            </p:grpSp>
          </p:grpSp>
          <p:grpSp>
            <p:nvGrpSpPr>
              <p:cNvPr id="13450" name="Groupe 7263">
                <a:extLst>
                  <a:ext uri="{FF2B5EF4-FFF2-40B4-BE49-F238E27FC236}">
                    <a16:creationId xmlns:a16="http://schemas.microsoft.com/office/drawing/2014/main" id="{D6D71597-DDEA-9CE9-3FE9-AD39EC393A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61034" y="1400175"/>
                <a:ext cx="1216152" cy="1216152"/>
                <a:chOff x="7761034" y="1400175"/>
                <a:chExt cx="1216152" cy="1216152"/>
              </a:xfrm>
            </p:grpSpPr>
            <p:sp>
              <p:nvSpPr>
                <p:cNvPr id="9" name="Cube 8">
                  <a:extLst>
                    <a:ext uri="{FF2B5EF4-FFF2-40B4-BE49-F238E27FC236}">
                      <a16:creationId xmlns:a16="http://schemas.microsoft.com/office/drawing/2014/main" id="{6745B8AA-6062-A6E5-86AA-85C083CAADD2}"/>
                    </a:ext>
                  </a:extLst>
                </p:cNvPr>
                <p:cNvSpPr/>
                <p:nvPr/>
              </p:nvSpPr>
              <p:spPr>
                <a:xfrm>
                  <a:off x="7760310" y="1400175"/>
                  <a:ext cx="1216105" cy="1216800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grpSp>
              <p:nvGrpSpPr>
                <p:cNvPr id="13452" name="Groupe 7243">
                  <a:extLst>
                    <a:ext uri="{FF2B5EF4-FFF2-40B4-BE49-F238E27FC236}">
                      <a16:creationId xmlns:a16="http://schemas.microsoft.com/office/drawing/2014/main" id="{5F41D07C-B44F-6282-392D-89BFA75BC7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95501" y="1918874"/>
                  <a:ext cx="512238" cy="504000"/>
                  <a:chOff x="2656800" y="5248800"/>
                  <a:chExt cx="512238" cy="504000"/>
                </a:xfrm>
              </p:grpSpPr>
              <p:sp>
                <p:nvSpPr>
                  <p:cNvPr id="7245" name="Ellipse 7244">
                    <a:extLst>
                      <a:ext uri="{FF2B5EF4-FFF2-40B4-BE49-F238E27FC236}">
                        <a16:creationId xmlns:a16="http://schemas.microsoft.com/office/drawing/2014/main" id="{D8ADE18D-1839-FFB3-9C61-1FAE9E3166B7}"/>
                      </a:ext>
                    </a:extLst>
                  </p:cNvPr>
                  <p:cNvSpPr/>
                  <p:nvPr/>
                </p:nvSpPr>
                <p:spPr>
                  <a:xfrm>
                    <a:off x="2656574" y="5248867"/>
                    <a:ext cx="500095" cy="504488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 dirty="0"/>
                  </a:p>
                </p:txBody>
              </p:sp>
              <p:sp>
                <p:nvSpPr>
                  <p:cNvPr id="7246" name="Ellipse 7245">
                    <a:extLst>
                      <a:ext uri="{FF2B5EF4-FFF2-40B4-BE49-F238E27FC236}">
                        <a16:creationId xmlns:a16="http://schemas.microsoft.com/office/drawing/2014/main" id="{0E6FCC9D-C2B4-6CFD-417A-9387E5BC9E5D}"/>
                      </a:ext>
                    </a:extLst>
                  </p:cNvPr>
                  <p:cNvSpPr/>
                  <p:nvPr/>
                </p:nvSpPr>
                <p:spPr>
                  <a:xfrm flipV="1">
                    <a:off x="2807396" y="5428134"/>
                    <a:ext cx="46041" cy="460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247" name="Ellipse 7246">
                    <a:extLst>
                      <a:ext uri="{FF2B5EF4-FFF2-40B4-BE49-F238E27FC236}">
                        <a16:creationId xmlns:a16="http://schemas.microsoft.com/office/drawing/2014/main" id="{26ADB622-2E76-2260-5AF1-3BF6A159A98E}"/>
                      </a:ext>
                    </a:extLst>
                  </p:cNvPr>
                  <p:cNvSpPr/>
                  <p:nvPr/>
                </p:nvSpPr>
                <p:spPr>
                  <a:xfrm flipV="1">
                    <a:off x="2977270" y="5428134"/>
                    <a:ext cx="46040" cy="460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248" name="Lune 7247">
                    <a:extLst>
                      <a:ext uri="{FF2B5EF4-FFF2-40B4-BE49-F238E27FC236}">
                        <a16:creationId xmlns:a16="http://schemas.microsoft.com/office/drawing/2014/main" id="{2FC64B8C-0F1C-2861-5060-C784F328AA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859033" y="5482791"/>
                    <a:ext cx="107878" cy="204802"/>
                  </a:xfrm>
                  <a:prstGeom prst="moon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</p:grpSp>
          </p:grpSp>
        </p:grpSp>
        <p:sp>
          <p:nvSpPr>
            <p:cNvPr id="7267" name="ZoneTexte 7266">
              <a:extLst>
                <a:ext uri="{FF2B5EF4-FFF2-40B4-BE49-F238E27FC236}">
                  <a16:creationId xmlns:a16="http://schemas.microsoft.com/office/drawing/2014/main" id="{CE1EC30A-090F-90CB-9842-905A039E5EE7}"/>
                </a:ext>
              </a:extLst>
            </p:cNvPr>
            <p:cNvSpPr txBox="1"/>
            <p:nvPr/>
          </p:nvSpPr>
          <p:spPr>
            <a:xfrm>
              <a:off x="2252266" y="1780440"/>
              <a:ext cx="1362165" cy="7995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2300" b="1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Méthodeclassique</a:t>
              </a:r>
              <a:endParaRPr lang="fr-FR" sz="23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7192" name="Flèche : chevron 7191">
            <a:extLst>
              <a:ext uri="{FF2B5EF4-FFF2-40B4-BE49-F238E27FC236}">
                <a16:creationId xmlns:a16="http://schemas.microsoft.com/office/drawing/2014/main" id="{7F7433C1-481A-1F4C-6293-F562A161162A}"/>
              </a:ext>
            </a:extLst>
          </p:cNvPr>
          <p:cNvSpPr/>
          <p:nvPr/>
        </p:nvSpPr>
        <p:spPr>
          <a:xfrm>
            <a:off x="5226050" y="3240088"/>
            <a:ext cx="217488" cy="287337"/>
          </a:xfrm>
          <a:prstGeom prst="chevron">
            <a:avLst/>
          </a:prstGeom>
          <a:solidFill>
            <a:schemeClr val="accent2"/>
          </a:solidFill>
          <a:ln>
            <a:solidFill>
              <a:srgbClr val="C75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7193" name="Flèche : chevron 7192">
            <a:extLst>
              <a:ext uri="{FF2B5EF4-FFF2-40B4-BE49-F238E27FC236}">
                <a16:creationId xmlns:a16="http://schemas.microsoft.com/office/drawing/2014/main" id="{0A4C066F-AB9B-292D-21A1-314CDCAE7861}"/>
              </a:ext>
            </a:extLst>
          </p:cNvPr>
          <p:cNvSpPr/>
          <p:nvPr/>
        </p:nvSpPr>
        <p:spPr>
          <a:xfrm>
            <a:off x="6985000" y="3240088"/>
            <a:ext cx="215900" cy="287337"/>
          </a:xfrm>
          <a:prstGeom prst="chevron">
            <a:avLst/>
          </a:prstGeom>
          <a:solidFill>
            <a:schemeClr val="accent2"/>
          </a:solidFill>
          <a:ln>
            <a:solidFill>
              <a:srgbClr val="C75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7196" name="Flèche : chevron 7195">
            <a:extLst>
              <a:ext uri="{FF2B5EF4-FFF2-40B4-BE49-F238E27FC236}">
                <a16:creationId xmlns:a16="http://schemas.microsoft.com/office/drawing/2014/main" id="{3C2E44B1-D0EB-6F65-70CB-BB468091C05E}"/>
              </a:ext>
            </a:extLst>
          </p:cNvPr>
          <p:cNvSpPr/>
          <p:nvPr/>
        </p:nvSpPr>
        <p:spPr>
          <a:xfrm>
            <a:off x="8670925" y="3240088"/>
            <a:ext cx="215900" cy="287337"/>
          </a:xfrm>
          <a:prstGeom prst="chevron">
            <a:avLst/>
          </a:prstGeom>
          <a:solidFill>
            <a:schemeClr val="accent2"/>
          </a:solidFill>
          <a:ln>
            <a:solidFill>
              <a:srgbClr val="C751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3321" name="Groupe 7253">
            <a:extLst>
              <a:ext uri="{FF2B5EF4-FFF2-40B4-BE49-F238E27FC236}">
                <a16:creationId xmlns:a16="http://schemas.microsoft.com/office/drawing/2014/main" id="{7BFB739D-2673-FFD5-3DB3-BEE6916D8270}"/>
              </a:ext>
            </a:extLst>
          </p:cNvPr>
          <p:cNvGrpSpPr>
            <a:grpSpLocks/>
          </p:cNvGrpSpPr>
          <p:nvPr/>
        </p:nvGrpSpPr>
        <p:grpSpPr bwMode="auto">
          <a:xfrm>
            <a:off x="10971213" y="2771775"/>
            <a:ext cx="666750" cy="1008063"/>
            <a:chOff x="9668226" y="3117600"/>
            <a:chExt cx="666624" cy="1008000"/>
          </a:xfrm>
        </p:grpSpPr>
        <p:pic>
          <p:nvPicPr>
            <p:cNvPr id="13439" name="Image 7204">
              <a:extLst>
                <a:ext uri="{FF2B5EF4-FFF2-40B4-BE49-F238E27FC236}">
                  <a16:creationId xmlns:a16="http://schemas.microsoft.com/office/drawing/2014/main" id="{8287F053-806D-FAC2-D640-E51717354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8226" y="3117600"/>
              <a:ext cx="666624" cy="10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6" name="Lune 7205">
              <a:extLst>
                <a:ext uri="{FF2B5EF4-FFF2-40B4-BE49-F238E27FC236}">
                  <a16:creationId xmlns:a16="http://schemas.microsoft.com/office/drawing/2014/main" id="{AEEAADBE-4B5E-66BA-C831-B9D8FEC4B9C7}"/>
                </a:ext>
              </a:extLst>
            </p:cNvPr>
            <p:cNvSpPr/>
            <p:nvPr/>
          </p:nvSpPr>
          <p:spPr>
            <a:xfrm rot="16200000">
              <a:off x="9981694" y="3218408"/>
              <a:ext cx="42860" cy="107930"/>
            </a:xfrm>
            <a:prstGeom prst="mo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13322" name="Groupe 7258">
            <a:extLst>
              <a:ext uri="{FF2B5EF4-FFF2-40B4-BE49-F238E27FC236}">
                <a16:creationId xmlns:a16="http://schemas.microsoft.com/office/drawing/2014/main" id="{147C608F-EC78-5D50-D200-A805A70265E5}"/>
              </a:ext>
            </a:extLst>
          </p:cNvPr>
          <p:cNvGrpSpPr>
            <a:grpSpLocks/>
          </p:cNvGrpSpPr>
          <p:nvPr/>
        </p:nvGrpSpPr>
        <p:grpSpPr bwMode="auto">
          <a:xfrm>
            <a:off x="9056688" y="2663825"/>
            <a:ext cx="1203325" cy="1201738"/>
            <a:chOff x="7754400" y="3009414"/>
            <a:chExt cx="1202400" cy="1202272"/>
          </a:xfrm>
        </p:grpSpPr>
        <p:grpSp>
          <p:nvGrpSpPr>
            <p:cNvPr id="13409" name="Groupe 7189">
              <a:extLst>
                <a:ext uri="{FF2B5EF4-FFF2-40B4-BE49-F238E27FC236}">
                  <a16:creationId xmlns:a16="http://schemas.microsoft.com/office/drawing/2014/main" id="{AE05D8DE-D0AB-9C4D-4592-D94EB6AB4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4400" y="3009414"/>
              <a:ext cx="1202400" cy="1202272"/>
              <a:chOff x="7466400" y="3085200"/>
              <a:chExt cx="1202400" cy="1202272"/>
            </a:xfrm>
          </p:grpSpPr>
          <p:grpSp>
            <p:nvGrpSpPr>
              <p:cNvPr id="13415" name="Groupe 58">
                <a:extLst>
                  <a:ext uri="{FF2B5EF4-FFF2-40B4-BE49-F238E27FC236}">
                    <a16:creationId xmlns:a16="http://schemas.microsoft.com/office/drawing/2014/main" id="{5BBE8929-682A-2DC4-3502-530BCB4CE8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66400" y="3085200"/>
                <a:ext cx="1202400" cy="1202272"/>
                <a:chOff x="5981867" y="3023665"/>
                <a:chExt cx="1202400" cy="1202272"/>
              </a:xfrm>
            </p:grpSpPr>
            <p:grpSp>
              <p:nvGrpSpPr>
                <p:cNvPr id="13422" name="Groupe 59">
                  <a:extLst>
                    <a:ext uri="{FF2B5EF4-FFF2-40B4-BE49-F238E27FC236}">
                      <a16:creationId xmlns:a16="http://schemas.microsoft.com/office/drawing/2014/main" id="{36FE88A7-B208-2317-3A7A-95A7ED6841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81867" y="3023694"/>
                  <a:ext cx="1202400" cy="1202243"/>
                  <a:chOff x="4292500" y="3009600"/>
                  <a:chExt cx="1202400" cy="1202243"/>
                </a:xfrm>
              </p:grpSpPr>
              <p:sp>
                <p:nvSpPr>
                  <p:cNvPr id="7169" name="Cube 7168">
                    <a:extLst>
                      <a:ext uri="{FF2B5EF4-FFF2-40B4-BE49-F238E27FC236}">
                        <a16:creationId xmlns:a16="http://schemas.microsoft.com/office/drawing/2014/main" id="{DDB7BA59-F688-F0A4-6E8B-3A3642E2FF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486026" y="3009571"/>
                    <a:ext cx="402915" cy="403404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171" name="Cube 7170">
                    <a:extLst>
                      <a:ext uri="{FF2B5EF4-FFF2-40B4-BE49-F238E27FC236}">
                        <a16:creationId xmlns:a16="http://schemas.microsoft.com/office/drawing/2014/main" id="{079EE9DF-6481-FB15-3F70-0233ECC734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392435" y="3103276"/>
                    <a:ext cx="402915" cy="403404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172" name="Cube 7171">
                    <a:extLst>
                      <a:ext uri="{FF2B5EF4-FFF2-40B4-BE49-F238E27FC236}">
                        <a16:creationId xmlns:a16="http://schemas.microsoft.com/office/drawing/2014/main" id="{13781BA0-1FFE-3DF5-504F-0E01AAA0F5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091985" y="3614678"/>
                    <a:ext cx="402915" cy="403404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175" name="Cube 7174">
                    <a:extLst>
                      <a:ext uri="{FF2B5EF4-FFF2-40B4-BE49-F238E27FC236}">
                        <a16:creationId xmlns:a16="http://schemas.microsoft.com/office/drawing/2014/main" id="{CB42F67B-B89C-B9F9-0866-0C91E196AF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96808" y="3711558"/>
                    <a:ext cx="402915" cy="403404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grpSp>
                <p:nvGrpSpPr>
                  <p:cNvPr id="13431" name="Groupe 7175">
                    <a:extLst>
                      <a:ext uri="{FF2B5EF4-FFF2-40B4-BE49-F238E27FC236}">
                        <a16:creationId xmlns:a16="http://schemas.microsoft.com/office/drawing/2014/main" id="{2DDE7306-F53F-D191-2167-AEA6FBC7F2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92500" y="3196957"/>
                    <a:ext cx="1014412" cy="1014886"/>
                    <a:chOff x="2538928" y="3196800"/>
                    <a:chExt cx="1014412" cy="1014886"/>
                  </a:xfrm>
                </p:grpSpPr>
                <p:sp>
                  <p:nvSpPr>
                    <p:cNvPr id="7179" name="Cube 7178">
                      <a:extLst>
                        <a:ext uri="{FF2B5EF4-FFF2-40B4-BE49-F238E27FC236}">
                          <a16:creationId xmlns:a16="http://schemas.microsoft.com/office/drawing/2014/main" id="{924CA25E-52BA-E48D-3070-9207B76340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38928" y="3808282"/>
                      <a:ext cx="402915" cy="403404"/>
                    </a:xfrm>
                    <a:prstGeom prst="cub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5875"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fr-FR"/>
                    </a:p>
                  </p:txBody>
                </p:sp>
                <p:sp>
                  <p:nvSpPr>
                    <p:cNvPr id="7180" name="Cube 7179">
                      <a:extLst>
                        <a:ext uri="{FF2B5EF4-FFF2-40B4-BE49-F238E27FC236}">
                          <a16:creationId xmlns:a16="http://schemas.microsoft.com/office/drawing/2014/main" id="{6352B16E-DB12-1BFF-39E4-232300B0B13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38928" y="3503346"/>
                      <a:ext cx="402915" cy="403404"/>
                    </a:xfrm>
                    <a:prstGeom prst="cub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5875"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fr-FR"/>
                    </a:p>
                  </p:txBody>
                </p:sp>
                <p:sp>
                  <p:nvSpPr>
                    <p:cNvPr id="7181" name="Cube 7180">
                      <a:extLst>
                        <a:ext uri="{FF2B5EF4-FFF2-40B4-BE49-F238E27FC236}">
                          <a16:creationId xmlns:a16="http://schemas.microsoft.com/office/drawing/2014/main" id="{900EAED2-7E85-0B02-69E9-1778119782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38928" y="3196822"/>
                      <a:ext cx="402915" cy="403404"/>
                    </a:xfrm>
                    <a:prstGeom prst="cub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5875"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fr-FR"/>
                    </a:p>
                  </p:txBody>
                </p:sp>
                <p:sp>
                  <p:nvSpPr>
                    <p:cNvPr id="7182" name="Cube 7181">
                      <a:extLst>
                        <a:ext uri="{FF2B5EF4-FFF2-40B4-BE49-F238E27FC236}">
                          <a16:creationId xmlns:a16="http://schemas.microsoft.com/office/drawing/2014/main" id="{BF8E80AD-ADAA-EC25-D5F0-2F31A79C3F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45080" y="3808282"/>
                      <a:ext cx="402915" cy="403404"/>
                    </a:xfrm>
                    <a:prstGeom prst="cub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5875"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fr-FR"/>
                    </a:p>
                  </p:txBody>
                </p:sp>
                <p:sp>
                  <p:nvSpPr>
                    <p:cNvPr id="7183" name="Cube 7182">
                      <a:extLst>
                        <a:ext uri="{FF2B5EF4-FFF2-40B4-BE49-F238E27FC236}">
                          <a16:creationId xmlns:a16="http://schemas.microsoft.com/office/drawing/2014/main" id="{D2F8C365-84AC-8661-5EFA-9CC4F186E0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9645" y="3808282"/>
                      <a:ext cx="402915" cy="403404"/>
                    </a:xfrm>
                    <a:prstGeom prst="cub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5875"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fr-FR"/>
                    </a:p>
                  </p:txBody>
                </p:sp>
              </p:grpSp>
              <p:sp>
                <p:nvSpPr>
                  <p:cNvPr id="7177" name="Cube 7176">
                    <a:extLst>
                      <a:ext uri="{FF2B5EF4-FFF2-40B4-BE49-F238E27FC236}">
                        <a16:creationId xmlns:a16="http://schemas.microsoft.com/office/drawing/2014/main" id="{622B91F1-457E-AA05-8FE7-2339357E70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89005" y="3309742"/>
                    <a:ext cx="404502" cy="403404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178" name="Cube 7177">
                    <a:extLst>
                      <a:ext uri="{FF2B5EF4-FFF2-40B4-BE49-F238E27FC236}">
                        <a16:creationId xmlns:a16="http://schemas.microsoft.com/office/drawing/2014/main" id="{7950EB50-2A2B-6F97-21B3-E131EC6B61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704933" y="3405035"/>
                    <a:ext cx="402915" cy="403404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</p:grpSp>
            <p:sp>
              <p:nvSpPr>
                <p:cNvPr id="61" name="Cube 60">
                  <a:extLst>
                    <a:ext uri="{FF2B5EF4-FFF2-40B4-BE49-F238E27FC236}">
                      <a16:creationId xmlns:a16="http://schemas.microsoft.com/office/drawing/2014/main" id="{063B27EB-D861-3D1D-50D8-AA0B1FBDFB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8372" y="3023665"/>
                  <a:ext cx="404502" cy="403404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62" name="Cube 61">
                  <a:extLst>
                    <a:ext uri="{FF2B5EF4-FFF2-40B4-BE49-F238E27FC236}">
                      <a16:creationId xmlns:a16="http://schemas.microsoft.com/office/drawing/2014/main" id="{E81B3987-FF7D-95F1-274A-2C268E280D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95885" y="3117370"/>
                  <a:ext cx="402915" cy="403404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63" name="Cube 62">
                  <a:extLst>
                    <a:ext uri="{FF2B5EF4-FFF2-40B4-BE49-F238E27FC236}">
                      <a16:creationId xmlns:a16="http://schemas.microsoft.com/office/drawing/2014/main" id="{7C982A71-134B-FDC5-9676-DEEB5CD24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1352" y="3333366"/>
                  <a:ext cx="402915" cy="403404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7168" name="Cube 7167">
                  <a:extLst>
                    <a:ext uri="{FF2B5EF4-FFF2-40B4-BE49-F238E27FC236}">
                      <a16:creationId xmlns:a16="http://schemas.microsoft.com/office/drawing/2014/main" id="{C65CADE6-1E2C-7260-CB75-82EF6C1C72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1352" y="3023665"/>
                  <a:ext cx="402915" cy="403404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sp>
            <p:nvSpPr>
              <p:cNvPr id="7184" name="Cube 7183">
                <a:extLst>
                  <a:ext uri="{FF2B5EF4-FFF2-40B4-BE49-F238E27FC236}">
                    <a16:creationId xmlns:a16="http://schemas.microsoft.com/office/drawing/2014/main" id="{E6AA32A9-BE5A-DB47-5A08-6303F53B0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72294" y="3477487"/>
                <a:ext cx="402915" cy="403404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185" name="Cube 7184">
                <a:extLst>
                  <a:ext uri="{FF2B5EF4-FFF2-40B4-BE49-F238E27FC236}">
                    <a16:creationId xmlns:a16="http://schemas.microsoft.com/office/drawing/2014/main" id="{FD1BF19C-1A50-24D4-BB99-71D86328DD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72294" y="3182081"/>
                <a:ext cx="402915" cy="403404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188" name="Cube 7187">
                <a:extLst>
                  <a:ext uri="{FF2B5EF4-FFF2-40B4-BE49-F238E27FC236}">
                    <a16:creationId xmlns:a16="http://schemas.microsoft.com/office/drawing/2014/main" id="{615A4FF0-8C38-FB7C-5A4B-4E23314A24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0966" y="3579132"/>
                <a:ext cx="402915" cy="401815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186" name="Cube 7185">
                <a:extLst>
                  <a:ext uri="{FF2B5EF4-FFF2-40B4-BE49-F238E27FC236}">
                    <a16:creationId xmlns:a16="http://schemas.microsoft.com/office/drawing/2014/main" id="{537F2F28-8522-9209-496A-162A3D76B4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0966" y="3272608"/>
                <a:ext cx="402915" cy="403404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189" name="Cube 7188">
                <a:extLst>
                  <a:ext uri="{FF2B5EF4-FFF2-40B4-BE49-F238E27FC236}">
                    <a16:creationId xmlns:a16="http://schemas.microsoft.com/office/drawing/2014/main" id="{B844C11E-8F15-BA01-CF85-A603D01B9E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8704" y="3579132"/>
                <a:ext cx="402915" cy="401815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187" name="Cube 7186">
                <a:extLst>
                  <a:ext uri="{FF2B5EF4-FFF2-40B4-BE49-F238E27FC236}">
                    <a16:creationId xmlns:a16="http://schemas.microsoft.com/office/drawing/2014/main" id="{19FC0E91-19E8-C21B-9741-197F1B7645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7117" y="3272608"/>
                <a:ext cx="402915" cy="403404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grpSp>
          <p:nvGrpSpPr>
            <p:cNvPr id="13410" name="Groupe 7211">
              <a:extLst>
                <a:ext uri="{FF2B5EF4-FFF2-40B4-BE49-F238E27FC236}">
                  <a16:creationId xmlns:a16="http://schemas.microsoft.com/office/drawing/2014/main" id="{2B58702B-686C-9495-D376-28C08E182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3314" y="3509161"/>
              <a:ext cx="512238" cy="504000"/>
              <a:chOff x="2656800" y="5248800"/>
              <a:chExt cx="512238" cy="504000"/>
            </a:xfrm>
          </p:grpSpPr>
          <p:sp>
            <p:nvSpPr>
              <p:cNvPr id="7208" name="Ellipse 7207">
                <a:extLst>
                  <a:ext uri="{FF2B5EF4-FFF2-40B4-BE49-F238E27FC236}">
                    <a16:creationId xmlns:a16="http://schemas.microsoft.com/office/drawing/2014/main" id="{92900FD6-255F-ABAC-FB4C-F8FF3E9D4836}"/>
                  </a:ext>
                </a:extLst>
              </p:cNvPr>
              <p:cNvSpPr/>
              <p:nvPr/>
            </p:nvSpPr>
            <p:spPr>
              <a:xfrm>
                <a:off x="2656170" y="5249338"/>
                <a:ext cx="512369" cy="50346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dirty="0"/>
              </a:p>
            </p:txBody>
          </p:sp>
          <p:sp>
            <p:nvSpPr>
              <p:cNvPr id="7209" name="Ellipse 7208">
                <a:extLst>
                  <a:ext uri="{FF2B5EF4-FFF2-40B4-BE49-F238E27FC236}">
                    <a16:creationId xmlns:a16="http://schemas.microsoft.com/office/drawing/2014/main" id="{236D6806-B53B-7A0B-59A4-2FCC3188A6AD}"/>
                  </a:ext>
                </a:extLst>
              </p:cNvPr>
              <p:cNvSpPr/>
              <p:nvPr/>
            </p:nvSpPr>
            <p:spPr>
              <a:xfrm flipV="1">
                <a:off x="2806868" y="5428805"/>
                <a:ext cx="46002" cy="460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210" name="Ellipse 7209">
                <a:extLst>
                  <a:ext uri="{FF2B5EF4-FFF2-40B4-BE49-F238E27FC236}">
                    <a16:creationId xmlns:a16="http://schemas.microsoft.com/office/drawing/2014/main" id="{282DBBC7-1C6F-192E-D05A-C9B4C26EE9F5}"/>
                  </a:ext>
                </a:extLst>
              </p:cNvPr>
              <p:cNvSpPr/>
              <p:nvPr/>
            </p:nvSpPr>
            <p:spPr>
              <a:xfrm flipV="1">
                <a:off x="2989289" y="5428805"/>
                <a:ext cx="46003" cy="460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211" name="Lune 7210">
                <a:extLst>
                  <a:ext uri="{FF2B5EF4-FFF2-40B4-BE49-F238E27FC236}">
                    <a16:creationId xmlns:a16="http://schemas.microsoft.com/office/drawing/2014/main" id="{5C872A11-B628-28AD-6AD3-835BA1F49135}"/>
                  </a:ext>
                </a:extLst>
              </p:cNvPr>
              <p:cNvSpPr/>
              <p:nvPr/>
            </p:nvSpPr>
            <p:spPr>
              <a:xfrm rot="16200000">
                <a:off x="2867081" y="5476582"/>
                <a:ext cx="107998" cy="215734"/>
              </a:xfrm>
              <a:prstGeom prst="mo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</p:grpSp>
      <p:grpSp>
        <p:nvGrpSpPr>
          <p:cNvPr id="13323" name="Groupe 7257">
            <a:extLst>
              <a:ext uri="{FF2B5EF4-FFF2-40B4-BE49-F238E27FC236}">
                <a16:creationId xmlns:a16="http://schemas.microsoft.com/office/drawing/2014/main" id="{4CE4981C-1E2E-C6BE-98BD-534759EEAD33}"/>
              </a:ext>
            </a:extLst>
          </p:cNvPr>
          <p:cNvGrpSpPr>
            <a:grpSpLocks/>
          </p:cNvGrpSpPr>
          <p:nvPr/>
        </p:nvGrpSpPr>
        <p:grpSpPr bwMode="auto">
          <a:xfrm>
            <a:off x="7321550" y="2678113"/>
            <a:ext cx="1204913" cy="1201737"/>
            <a:chOff x="6019200" y="3023694"/>
            <a:chExt cx="1204959" cy="1202243"/>
          </a:xfrm>
        </p:grpSpPr>
        <p:grpSp>
          <p:nvGrpSpPr>
            <p:cNvPr id="13386" name="Groupe 57">
              <a:extLst>
                <a:ext uri="{FF2B5EF4-FFF2-40B4-BE49-F238E27FC236}">
                  <a16:creationId xmlns:a16="http://schemas.microsoft.com/office/drawing/2014/main" id="{EDBC997C-DEA1-1B2A-275F-9E2A4BA12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19200" y="3023694"/>
              <a:ext cx="1204959" cy="1202243"/>
              <a:chOff x="5987841" y="3023694"/>
              <a:chExt cx="1204959" cy="1202243"/>
            </a:xfrm>
          </p:grpSpPr>
          <p:grpSp>
            <p:nvGrpSpPr>
              <p:cNvPr id="13392" name="Groupe 40">
                <a:extLst>
                  <a:ext uri="{FF2B5EF4-FFF2-40B4-BE49-F238E27FC236}">
                    <a16:creationId xmlns:a16="http://schemas.microsoft.com/office/drawing/2014/main" id="{F48E7658-5055-CAE4-7283-578842412B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87841" y="3023694"/>
                <a:ext cx="1202326" cy="1202243"/>
                <a:chOff x="4298474" y="3009600"/>
                <a:chExt cx="1202326" cy="1202243"/>
              </a:xfrm>
            </p:grpSpPr>
            <p:sp>
              <p:nvSpPr>
                <p:cNvPr id="42" name="Cube 41">
                  <a:extLst>
                    <a:ext uri="{FF2B5EF4-FFF2-40B4-BE49-F238E27FC236}">
                      <a16:creationId xmlns:a16="http://schemas.microsoft.com/office/drawing/2014/main" id="{79E97738-E251-B047-4628-3C5A64F50E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85806" y="3009600"/>
                  <a:ext cx="403240" cy="403395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3007C75C-E69F-9369-EFC3-F5CDC8F8E8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2141" y="3103301"/>
                  <a:ext cx="403240" cy="403395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C8DA9104-EACD-8231-CC94-8B94BF8DC0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7018" y="3614692"/>
                  <a:ext cx="403240" cy="403395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45" name="Cube 44">
                  <a:extLst>
                    <a:ext uri="{FF2B5EF4-FFF2-40B4-BE49-F238E27FC236}">
                      <a16:creationId xmlns:a16="http://schemas.microsoft.com/office/drawing/2014/main" id="{5004D76B-A197-AC1B-3B8C-3485064563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97001" y="3714747"/>
                  <a:ext cx="403240" cy="403395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grpSp>
              <p:nvGrpSpPr>
                <p:cNvPr id="13401" name="Groupe 45">
                  <a:extLst>
                    <a:ext uri="{FF2B5EF4-FFF2-40B4-BE49-F238E27FC236}">
                      <a16:creationId xmlns:a16="http://schemas.microsoft.com/office/drawing/2014/main" id="{E4A21CE3-790B-C142-516B-0C275FEEB3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98474" y="3196957"/>
                  <a:ext cx="1008438" cy="1014886"/>
                  <a:chOff x="2544902" y="3196800"/>
                  <a:chExt cx="1008438" cy="1014886"/>
                </a:xfrm>
              </p:grpSpPr>
              <p:sp>
                <p:nvSpPr>
                  <p:cNvPr id="49" name="Cube 48">
                    <a:extLst>
                      <a:ext uri="{FF2B5EF4-FFF2-40B4-BE49-F238E27FC236}">
                        <a16:creationId xmlns:a16="http://schemas.microsoft.com/office/drawing/2014/main" id="{B2A8B187-1DD4-627A-DDA3-52ED776FF6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44902" y="3808291"/>
                    <a:ext cx="403241" cy="403395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50" name="Cube 49">
                    <a:extLst>
                      <a:ext uri="{FF2B5EF4-FFF2-40B4-BE49-F238E27FC236}">
                        <a16:creationId xmlns:a16="http://schemas.microsoft.com/office/drawing/2014/main" id="{5E9780DB-027C-879E-6996-B6A1AA9893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44902" y="3503363"/>
                    <a:ext cx="403241" cy="403395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51" name="Cube 50">
                    <a:extLst>
                      <a:ext uri="{FF2B5EF4-FFF2-40B4-BE49-F238E27FC236}">
                        <a16:creationId xmlns:a16="http://schemas.microsoft.com/office/drawing/2014/main" id="{50690441-D099-5484-799D-1B79C994336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44902" y="3196847"/>
                    <a:ext cx="403241" cy="403395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52" name="Cube 51">
                    <a:extLst>
                      <a:ext uri="{FF2B5EF4-FFF2-40B4-BE49-F238E27FC236}">
                        <a16:creationId xmlns:a16="http://schemas.microsoft.com/office/drawing/2014/main" id="{1CD439AF-CEAB-300B-4B24-E03C4775E7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851302" y="3808291"/>
                    <a:ext cx="403241" cy="403395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53" name="Cube 52">
                    <a:extLst>
                      <a:ext uri="{FF2B5EF4-FFF2-40B4-BE49-F238E27FC236}">
                        <a16:creationId xmlns:a16="http://schemas.microsoft.com/office/drawing/2014/main" id="{9172382B-54EA-67A8-D336-29DD6EAAF9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9763" y="3808291"/>
                    <a:ext cx="403241" cy="403395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15875"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</p:grpSp>
            <p:sp>
              <p:nvSpPr>
                <p:cNvPr id="47" name="Cube 46">
                  <a:extLst>
                    <a:ext uri="{FF2B5EF4-FFF2-40B4-BE49-F238E27FC236}">
                      <a16:creationId xmlns:a16="http://schemas.microsoft.com/office/drawing/2014/main" id="{62B3685D-13A5-1BE8-E8F6-71185EF512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89031" y="3309763"/>
                  <a:ext cx="403240" cy="403395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48" name="Cube 47">
                  <a:extLst>
                    <a:ext uri="{FF2B5EF4-FFF2-40B4-BE49-F238E27FC236}">
                      <a16:creationId xmlns:a16="http://schemas.microsoft.com/office/drawing/2014/main" id="{BBE9F91E-229E-1E0E-4090-F8B4BDA35F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04890" y="3405053"/>
                  <a:ext cx="403240" cy="403395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FA4D3E5-3AC6-5CF5-18A4-D51E69804D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78398" y="3023694"/>
                <a:ext cx="403240" cy="403395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dirty="0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CC620BCE-516D-16EC-6C94-5552F7E074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5845" y="3111043"/>
                <a:ext cx="403240" cy="40180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18A8BA2E-DB76-BD40-06B7-4E75805D74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89560" y="3333386"/>
                <a:ext cx="403240" cy="403395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C7110F89-13B1-1CE0-9877-EE470A232B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89560" y="3023694"/>
                <a:ext cx="403240" cy="403395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grpSp>
          <p:nvGrpSpPr>
            <p:cNvPr id="13387" name="Groupe 7212">
              <a:extLst>
                <a:ext uri="{FF2B5EF4-FFF2-40B4-BE49-F238E27FC236}">
                  <a16:creationId xmlns:a16="http://schemas.microsoft.com/office/drawing/2014/main" id="{070B3643-FEA5-3224-AA79-E587DEF03C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0577" y="3502614"/>
              <a:ext cx="512238" cy="504000"/>
              <a:chOff x="2656800" y="5248800"/>
              <a:chExt cx="512238" cy="504000"/>
            </a:xfrm>
          </p:grpSpPr>
          <p:sp>
            <p:nvSpPr>
              <p:cNvPr id="7214" name="Ellipse 7213">
                <a:extLst>
                  <a:ext uri="{FF2B5EF4-FFF2-40B4-BE49-F238E27FC236}">
                    <a16:creationId xmlns:a16="http://schemas.microsoft.com/office/drawing/2014/main" id="{9A52B866-8D9E-4173-6166-BA04537623F7}"/>
                  </a:ext>
                </a:extLst>
              </p:cNvPr>
              <p:cNvSpPr/>
              <p:nvPr/>
            </p:nvSpPr>
            <p:spPr>
              <a:xfrm>
                <a:off x="2657518" y="5249507"/>
                <a:ext cx="511195" cy="503449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dirty="0"/>
              </a:p>
            </p:txBody>
          </p:sp>
          <p:sp>
            <p:nvSpPr>
              <p:cNvPr id="7215" name="Ellipse 7214">
                <a:extLst>
                  <a:ext uri="{FF2B5EF4-FFF2-40B4-BE49-F238E27FC236}">
                    <a16:creationId xmlns:a16="http://schemas.microsoft.com/office/drawing/2014/main" id="{0C97E7C5-713D-7E19-A597-1CD4A9626BC9}"/>
                  </a:ext>
                </a:extLst>
              </p:cNvPr>
              <p:cNvSpPr/>
              <p:nvPr/>
            </p:nvSpPr>
            <p:spPr>
              <a:xfrm flipV="1">
                <a:off x="2808336" y="5428970"/>
                <a:ext cx="46040" cy="460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216" name="Ellipse 7215">
                <a:extLst>
                  <a:ext uri="{FF2B5EF4-FFF2-40B4-BE49-F238E27FC236}">
                    <a16:creationId xmlns:a16="http://schemas.microsoft.com/office/drawing/2014/main" id="{E5F2811F-9C35-9C49-EE88-7EE6FC8C20F7}"/>
                  </a:ext>
                </a:extLst>
              </p:cNvPr>
              <p:cNvSpPr/>
              <p:nvPr/>
            </p:nvSpPr>
            <p:spPr>
              <a:xfrm flipV="1">
                <a:off x="2989318" y="5428970"/>
                <a:ext cx="46040" cy="460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217" name="Lune 7216">
                <a:extLst>
                  <a:ext uri="{FF2B5EF4-FFF2-40B4-BE49-F238E27FC236}">
                    <a16:creationId xmlns:a16="http://schemas.microsoft.com/office/drawing/2014/main" id="{C8212035-B9C4-F0A6-68FF-8B9788F9E46C}"/>
                  </a:ext>
                </a:extLst>
              </p:cNvPr>
              <p:cNvSpPr/>
              <p:nvPr/>
            </p:nvSpPr>
            <p:spPr>
              <a:xfrm rot="16200000">
                <a:off x="2885319" y="5486979"/>
                <a:ext cx="71468" cy="215908"/>
              </a:xfrm>
              <a:prstGeom prst="mo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</p:grpSp>
      <p:grpSp>
        <p:nvGrpSpPr>
          <p:cNvPr id="13324" name="Groupe 7256">
            <a:extLst>
              <a:ext uri="{FF2B5EF4-FFF2-40B4-BE49-F238E27FC236}">
                <a16:creationId xmlns:a16="http://schemas.microsoft.com/office/drawing/2014/main" id="{8B727D65-0C45-7B2E-90F6-9B0876512B4F}"/>
              </a:ext>
            </a:extLst>
          </p:cNvPr>
          <p:cNvGrpSpPr>
            <a:grpSpLocks/>
          </p:cNvGrpSpPr>
          <p:nvPr/>
        </p:nvGrpSpPr>
        <p:grpSpPr bwMode="auto">
          <a:xfrm>
            <a:off x="5600700" y="2663825"/>
            <a:ext cx="1203325" cy="1203325"/>
            <a:chOff x="4298474" y="3009600"/>
            <a:chExt cx="1202326" cy="1202243"/>
          </a:xfrm>
        </p:grpSpPr>
        <p:grpSp>
          <p:nvGrpSpPr>
            <p:cNvPr id="13368" name="Groupe 39">
              <a:extLst>
                <a:ext uri="{FF2B5EF4-FFF2-40B4-BE49-F238E27FC236}">
                  <a16:creationId xmlns:a16="http://schemas.microsoft.com/office/drawing/2014/main" id="{6B20A572-1051-8108-B734-5062E553F7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8474" y="3009600"/>
              <a:ext cx="1202326" cy="1202243"/>
              <a:chOff x="4298474" y="3009600"/>
              <a:chExt cx="1202326" cy="1202243"/>
            </a:xfrm>
          </p:grpSpPr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AD5F6A4B-927B-9130-D62F-3BE7E4C91D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5643" y="3009600"/>
                <a:ext cx="402890" cy="402862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16226AD3-0E9A-90C7-B17D-38044A7F57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2059" y="3103179"/>
                <a:ext cx="402890" cy="402862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B64ED048-3A47-FC55-2CB3-9E910B4BB6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97910" y="3613894"/>
                <a:ext cx="402890" cy="404448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0D573987-D70A-7346-3D4B-00DFB8ED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6394" y="3715403"/>
                <a:ext cx="402890" cy="402862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grpSp>
            <p:nvGrpSpPr>
              <p:cNvPr id="13378" name="Groupe 27">
                <a:extLst>
                  <a:ext uri="{FF2B5EF4-FFF2-40B4-BE49-F238E27FC236}">
                    <a16:creationId xmlns:a16="http://schemas.microsoft.com/office/drawing/2014/main" id="{A8A821F7-31F7-3163-D51A-2879AE62E6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8474" y="3196957"/>
                <a:ext cx="1008438" cy="1014886"/>
                <a:chOff x="2544902" y="3196800"/>
                <a:chExt cx="1008438" cy="1014886"/>
              </a:xfrm>
            </p:grpSpPr>
            <p:sp>
              <p:nvSpPr>
                <p:cNvPr id="29" name="Cube 28">
                  <a:extLst>
                    <a:ext uri="{FF2B5EF4-FFF2-40B4-BE49-F238E27FC236}">
                      <a16:creationId xmlns:a16="http://schemas.microsoft.com/office/drawing/2014/main" id="{89A4571B-DA42-BE3F-7015-0FAFCCD57C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44902" y="3808823"/>
                  <a:ext cx="402890" cy="402863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30" name="Cube 29">
                  <a:extLst>
                    <a:ext uri="{FF2B5EF4-FFF2-40B4-BE49-F238E27FC236}">
                      <a16:creationId xmlns:a16="http://schemas.microsoft.com/office/drawing/2014/main" id="{7C4CFA00-3CAC-181D-D6F4-DF436D1A7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44902" y="3502712"/>
                  <a:ext cx="402890" cy="402863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25124B49-6083-36C7-03BE-C3FD7AAD80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44902" y="3196599"/>
                  <a:ext cx="402890" cy="402863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32" name="Cube 31">
                  <a:extLst>
                    <a:ext uri="{FF2B5EF4-FFF2-40B4-BE49-F238E27FC236}">
                      <a16:creationId xmlns:a16="http://schemas.microsoft.com/office/drawing/2014/main" id="{C6BCAB68-960B-85E4-B6EC-DFEA2668DF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51036" y="3808823"/>
                  <a:ext cx="402890" cy="402863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33" name="Cube 32">
                  <a:extLst>
                    <a:ext uri="{FF2B5EF4-FFF2-40B4-BE49-F238E27FC236}">
                      <a16:creationId xmlns:a16="http://schemas.microsoft.com/office/drawing/2014/main" id="{EBD04A57-3F1D-7189-DDBB-8F4DE585E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0823" y="3808823"/>
                  <a:ext cx="402890" cy="402863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26918450-02D1-0713-5D32-6DD20409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0190" y="3310954"/>
                <a:ext cx="402890" cy="402862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3E629866-76E5-80BC-8BF3-BB2EB4C0F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04537" y="3404533"/>
                <a:ext cx="402890" cy="402862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grpSp>
          <p:nvGrpSpPr>
            <p:cNvPr id="13369" name="Groupe 7217">
              <a:extLst>
                <a:ext uri="{FF2B5EF4-FFF2-40B4-BE49-F238E27FC236}">
                  <a16:creationId xmlns:a16="http://schemas.microsoft.com/office/drawing/2014/main" id="{49187C75-D2BC-9A50-BE78-9D60A2281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6119" y="3502614"/>
              <a:ext cx="512238" cy="504000"/>
              <a:chOff x="2656800" y="5248800"/>
              <a:chExt cx="512238" cy="504000"/>
            </a:xfrm>
          </p:grpSpPr>
          <p:sp>
            <p:nvSpPr>
              <p:cNvPr id="7219" name="Ellipse 7218">
                <a:extLst>
                  <a:ext uri="{FF2B5EF4-FFF2-40B4-BE49-F238E27FC236}">
                    <a16:creationId xmlns:a16="http://schemas.microsoft.com/office/drawing/2014/main" id="{83BEF457-4B25-3C94-87C1-782BE39D1802}"/>
                  </a:ext>
                </a:extLst>
              </p:cNvPr>
              <p:cNvSpPr/>
              <p:nvPr/>
            </p:nvSpPr>
            <p:spPr>
              <a:xfrm>
                <a:off x="2656945" y="5249055"/>
                <a:ext cx="512336" cy="50437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dirty="0"/>
              </a:p>
            </p:txBody>
          </p:sp>
          <p:sp>
            <p:nvSpPr>
              <p:cNvPr id="7220" name="Ellipse 7219">
                <a:extLst>
                  <a:ext uri="{FF2B5EF4-FFF2-40B4-BE49-F238E27FC236}">
                    <a16:creationId xmlns:a16="http://schemas.microsoft.com/office/drawing/2014/main" id="{FA6757F9-4E74-9F10-EEC1-F7A279D197C2}"/>
                  </a:ext>
                </a:extLst>
              </p:cNvPr>
              <p:cNvSpPr/>
              <p:nvPr/>
            </p:nvSpPr>
            <p:spPr>
              <a:xfrm flipV="1">
                <a:off x="2807632" y="5428280"/>
                <a:ext cx="46000" cy="459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221" name="Ellipse 7220">
                <a:extLst>
                  <a:ext uri="{FF2B5EF4-FFF2-40B4-BE49-F238E27FC236}">
                    <a16:creationId xmlns:a16="http://schemas.microsoft.com/office/drawing/2014/main" id="{422CB5BA-A8F0-D326-1AEF-312C551D157E}"/>
                  </a:ext>
                </a:extLst>
              </p:cNvPr>
              <p:cNvSpPr/>
              <p:nvPr/>
            </p:nvSpPr>
            <p:spPr>
              <a:xfrm flipV="1">
                <a:off x="2990043" y="5428280"/>
                <a:ext cx="45999" cy="459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7223" name="Rectangle 7222">
              <a:extLst>
                <a:ext uri="{FF2B5EF4-FFF2-40B4-BE49-F238E27FC236}">
                  <a16:creationId xmlns:a16="http://schemas.microsoft.com/office/drawing/2014/main" id="{0527BAEE-65C5-4256-CB90-5472C450A991}"/>
                </a:ext>
              </a:extLst>
            </p:cNvPr>
            <p:cNvSpPr/>
            <p:nvPr/>
          </p:nvSpPr>
          <p:spPr>
            <a:xfrm>
              <a:off x="4680744" y="3834358"/>
              <a:ext cx="172893" cy="28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13325" name="Groupe 7255">
            <a:extLst>
              <a:ext uri="{FF2B5EF4-FFF2-40B4-BE49-F238E27FC236}">
                <a16:creationId xmlns:a16="http://schemas.microsoft.com/office/drawing/2014/main" id="{421A525B-9A78-7ABE-2676-20CF0D5391A9}"/>
              </a:ext>
            </a:extLst>
          </p:cNvPr>
          <p:cNvGrpSpPr>
            <a:grpSpLocks/>
          </p:cNvGrpSpPr>
          <p:nvPr/>
        </p:nvGrpSpPr>
        <p:grpSpPr bwMode="auto">
          <a:xfrm>
            <a:off x="3876675" y="2851150"/>
            <a:ext cx="1008063" cy="1014413"/>
            <a:chOff x="2574000" y="3196800"/>
            <a:chExt cx="1008438" cy="1014886"/>
          </a:xfrm>
        </p:grpSpPr>
        <p:grpSp>
          <p:nvGrpSpPr>
            <p:cNvPr id="13357" name="Groupe 26">
              <a:extLst>
                <a:ext uri="{FF2B5EF4-FFF2-40B4-BE49-F238E27FC236}">
                  <a16:creationId xmlns:a16="http://schemas.microsoft.com/office/drawing/2014/main" id="{79B45292-0D44-0E3F-2E25-BAD68108E5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4000" y="3196800"/>
              <a:ext cx="1008438" cy="1014886"/>
              <a:chOff x="2544902" y="3196800"/>
              <a:chExt cx="1008438" cy="1014886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BE1676E-F64E-9C66-54F4-ABEF8F463A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44902" y="3808273"/>
                <a:ext cx="403375" cy="403413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C5430C9-F0A6-56E5-A23B-F55EF80EF9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44902" y="3503331"/>
                <a:ext cx="403375" cy="403413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9599C126-08A9-CB50-76F0-02D5EB6F51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44902" y="3196800"/>
                <a:ext cx="403375" cy="403413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EF2B4504-7790-9DB2-02D3-21B612D28E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1404" y="3808273"/>
                <a:ext cx="403375" cy="403413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F0F575F2-ED23-A5EE-D33B-6BE605CD87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9965" y="3808273"/>
                <a:ext cx="403375" cy="403413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grpSp>
          <p:nvGrpSpPr>
            <p:cNvPr id="13358" name="Groupe 7223">
              <a:extLst>
                <a:ext uri="{FF2B5EF4-FFF2-40B4-BE49-F238E27FC236}">
                  <a16:creationId xmlns:a16="http://schemas.microsoft.com/office/drawing/2014/main" id="{99C6B0EE-4B48-27F9-C993-6F9B768A94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2009" y="3502614"/>
              <a:ext cx="512238" cy="504000"/>
              <a:chOff x="2656800" y="5248800"/>
              <a:chExt cx="512238" cy="504000"/>
            </a:xfrm>
          </p:grpSpPr>
          <p:sp>
            <p:nvSpPr>
              <p:cNvPr id="7225" name="Ellipse 7224">
                <a:extLst>
                  <a:ext uri="{FF2B5EF4-FFF2-40B4-BE49-F238E27FC236}">
                    <a16:creationId xmlns:a16="http://schemas.microsoft.com/office/drawing/2014/main" id="{576AFDA3-3E8C-8DAD-A127-56CF03E5D7FA}"/>
                  </a:ext>
                </a:extLst>
              </p:cNvPr>
              <p:cNvSpPr/>
              <p:nvPr/>
            </p:nvSpPr>
            <p:spPr>
              <a:xfrm>
                <a:off x="2656186" y="5249517"/>
                <a:ext cx="512953" cy="50347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dirty="0"/>
              </a:p>
            </p:txBody>
          </p:sp>
          <p:sp>
            <p:nvSpPr>
              <p:cNvPr id="7226" name="Ellipse 7225">
                <a:extLst>
                  <a:ext uri="{FF2B5EF4-FFF2-40B4-BE49-F238E27FC236}">
                    <a16:creationId xmlns:a16="http://schemas.microsoft.com/office/drawing/2014/main" id="{7EC03DB4-F413-630E-0A6E-1F3D30975A1D}"/>
                  </a:ext>
                </a:extLst>
              </p:cNvPr>
              <p:cNvSpPr/>
              <p:nvPr/>
            </p:nvSpPr>
            <p:spPr>
              <a:xfrm flipV="1">
                <a:off x="2807055" y="5428988"/>
                <a:ext cx="46054" cy="460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227" name="Ellipse 7226">
                <a:extLst>
                  <a:ext uri="{FF2B5EF4-FFF2-40B4-BE49-F238E27FC236}">
                    <a16:creationId xmlns:a16="http://schemas.microsoft.com/office/drawing/2014/main" id="{AF5AF4F0-94AF-BF4C-6CCC-2D118E2DE5E2}"/>
                  </a:ext>
                </a:extLst>
              </p:cNvPr>
              <p:cNvSpPr/>
              <p:nvPr/>
            </p:nvSpPr>
            <p:spPr>
              <a:xfrm flipV="1">
                <a:off x="2989684" y="5428988"/>
                <a:ext cx="46055" cy="460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7228" name="Lune 7227">
                <a:extLst>
                  <a:ext uri="{FF2B5EF4-FFF2-40B4-BE49-F238E27FC236}">
                    <a16:creationId xmlns:a16="http://schemas.microsoft.com/office/drawing/2014/main" id="{D85F1063-845D-2860-8886-FAE66CDE4B12}"/>
                  </a:ext>
                </a:extLst>
              </p:cNvPr>
              <p:cNvSpPr/>
              <p:nvPr/>
            </p:nvSpPr>
            <p:spPr>
              <a:xfrm rot="5400000">
                <a:off x="2885661" y="5486969"/>
                <a:ext cx="71471" cy="215980"/>
              </a:xfrm>
              <a:prstGeom prst="mo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dirty="0"/>
              </a:p>
            </p:txBody>
          </p:sp>
        </p:grpSp>
      </p:grpSp>
      <p:sp>
        <p:nvSpPr>
          <p:cNvPr id="7268" name="ZoneTexte 7267">
            <a:extLst>
              <a:ext uri="{FF2B5EF4-FFF2-40B4-BE49-F238E27FC236}">
                <a16:creationId xmlns:a16="http://schemas.microsoft.com/office/drawing/2014/main" id="{37E81F2F-0C30-9321-51AB-049B3C7E6C25}"/>
              </a:ext>
            </a:extLst>
          </p:cNvPr>
          <p:cNvSpPr txBox="1"/>
          <p:nvPr/>
        </p:nvSpPr>
        <p:spPr>
          <a:xfrm>
            <a:off x="2252663" y="2989263"/>
            <a:ext cx="1362075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23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Méthodeagile</a:t>
            </a:r>
            <a:endParaRPr lang="fr-FR" sz="23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7271" name="Tableau 7271">
            <a:extLst>
              <a:ext uri="{FF2B5EF4-FFF2-40B4-BE49-F238E27FC236}">
                <a16:creationId xmlns:a16="http://schemas.microsoft.com/office/drawing/2014/main" id="{F2967696-B406-F5F1-D54C-5B4F64B8FE2E}"/>
              </a:ext>
            </a:extLst>
          </p:cNvPr>
          <p:cNvGraphicFramePr>
            <a:graphicFrameLocks noGrp="1"/>
          </p:cNvGraphicFramePr>
          <p:nvPr/>
        </p:nvGraphicFramePr>
        <p:xfrm>
          <a:off x="2357438" y="4224338"/>
          <a:ext cx="9077325" cy="266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3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4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84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002060"/>
                          </a:solidFill>
                        </a:rPr>
                        <a:t>Application</a:t>
                      </a:r>
                    </a:p>
                  </a:txBody>
                  <a:tcPr marL="91446" marR="91446" marT="45725" marB="45725">
                    <a:solidFill>
                      <a:srgbClr val="537D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002060"/>
                          </a:solidFill>
                          <a:latin typeface="+mn-lt"/>
                        </a:rPr>
                        <a:t>Inconvénients</a:t>
                      </a:r>
                      <a:endParaRPr lang="fr-FR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46" marR="91446" marT="45725" marB="45725">
                    <a:solidFill>
                      <a:srgbClr val="537D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002060"/>
                          </a:solidFill>
                          <a:latin typeface="+mn-lt"/>
                        </a:rPr>
                        <a:t>Avantages</a:t>
                      </a:r>
                      <a:endParaRPr lang="fr-FR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46" marR="91446" marT="45725" marB="45725">
                    <a:solidFill>
                      <a:srgbClr val="537D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6">
                <a:tc>
                  <a:txBody>
                    <a:bodyPr/>
                    <a:lstStyle/>
                    <a:p>
                      <a:r>
                        <a:rPr lang="fr-FR" sz="1800" dirty="0"/>
                        <a:t>Projets volumineux</a:t>
                      </a:r>
                    </a:p>
                  </a:txBody>
                  <a:tcPr marL="91446" marR="91446" marT="45725" marB="45725">
                    <a:solidFill>
                      <a:srgbClr val="D7DC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Planification peu précise</a:t>
                      </a:r>
                    </a:p>
                  </a:txBody>
                  <a:tcPr marL="91446" marR="91446" marT="45725" marB="45725">
                    <a:solidFill>
                      <a:srgbClr val="D7DC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Phases itératives</a:t>
                      </a:r>
                    </a:p>
                    <a:p>
                      <a:r>
                        <a:rPr lang="fr-FR" sz="1800" dirty="0"/>
                        <a:t>Livraisons régulières</a:t>
                      </a:r>
                    </a:p>
                  </a:txBody>
                  <a:tcPr marL="91446" marR="91446" marT="45725" marB="45725">
                    <a:solidFill>
                      <a:srgbClr val="D7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56">
                <a:tc>
                  <a:txBody>
                    <a:bodyPr/>
                    <a:lstStyle/>
                    <a:p>
                      <a:r>
                        <a:rPr lang="fr-FR" sz="1800" dirty="0"/>
                        <a:t>Projets innovants</a:t>
                      </a:r>
                    </a:p>
                  </a:txBody>
                  <a:tcPr marL="91446" marR="91446" marT="45725" marB="45725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Budgétisation difficile</a:t>
                      </a:r>
                    </a:p>
                  </a:txBody>
                  <a:tcPr marL="91446" marR="91446" marT="45725" marB="45725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Communication / collaboration métiers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Implication du client à chaque sprint</a:t>
                      </a:r>
                    </a:p>
                  </a:txBody>
                  <a:tcPr marL="91446" marR="91446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Cahier des charges imprécis</a:t>
                      </a:r>
                    </a:p>
                  </a:txBody>
                  <a:tcPr marL="91446" marR="91446" marT="45725" marB="45725">
                    <a:solidFill>
                      <a:srgbClr val="D7D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46" marR="91446" marT="45725" marB="45725">
                    <a:solidFill>
                      <a:srgbClr val="D7DC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Flexible / opérationnel / adaptable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Réactif aux imprévus</a:t>
                      </a:r>
                    </a:p>
                  </a:txBody>
                  <a:tcPr marL="91446" marR="91446" marT="45725" marB="45725">
                    <a:solidFill>
                      <a:srgbClr val="D7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4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46" marR="91446" marT="45725" marB="45725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46" marR="91446" marT="45725" marB="45725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Responsabilisation / autonomie</a:t>
                      </a:r>
                    </a:p>
                  </a:txBody>
                  <a:tcPr marL="91446" marR="91446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53" name="Groupe 7">
            <a:extLst>
              <a:ext uri="{FF2B5EF4-FFF2-40B4-BE49-F238E27FC236}">
                <a16:creationId xmlns:a16="http://schemas.microsoft.com/office/drawing/2014/main" id="{AE861999-A828-CC65-711B-1B2B40295714}"/>
              </a:ext>
            </a:extLst>
          </p:cNvPr>
          <p:cNvGrpSpPr>
            <a:grpSpLocks/>
          </p:cNvGrpSpPr>
          <p:nvPr/>
        </p:nvGrpSpPr>
        <p:grpSpPr bwMode="auto">
          <a:xfrm>
            <a:off x="2484438" y="4287838"/>
            <a:ext cx="5108575" cy="215900"/>
            <a:chOff x="2484000" y="4287600"/>
            <a:chExt cx="5108605" cy="216000"/>
          </a:xfrm>
        </p:grpSpPr>
        <p:pic>
          <p:nvPicPr>
            <p:cNvPr id="13354" name="Image 7274">
              <a:extLst>
                <a:ext uri="{FF2B5EF4-FFF2-40B4-BE49-F238E27FC236}">
                  <a16:creationId xmlns:a16="http://schemas.microsoft.com/office/drawing/2014/main" id="{F454BB15-3A90-C139-58B7-E713070D2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512" y="4320000"/>
              <a:ext cx="215093" cy="1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55" name="Image 7276">
              <a:extLst>
                <a:ext uri="{FF2B5EF4-FFF2-40B4-BE49-F238E27FC236}">
                  <a16:creationId xmlns:a16="http://schemas.microsoft.com/office/drawing/2014/main" id="{ECDDDEB5-7CDD-9D80-C1BA-0001BF81E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618" y="4316400"/>
              <a:ext cx="160754" cy="1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56" name="Image 6">
              <a:extLst>
                <a:ext uri="{FF2B5EF4-FFF2-40B4-BE49-F238E27FC236}">
                  <a16:creationId xmlns:a16="http://schemas.microsoft.com/office/drawing/2014/main" id="{48C0EDB1-9335-E7B6-8850-18087606B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000" y="4287600"/>
              <a:ext cx="216000" cy="2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e 1">
            <a:extLst>
              <a:ext uri="{FF2B5EF4-FFF2-40B4-BE49-F238E27FC236}">
                <a16:creationId xmlns:a16="http://schemas.microsoft.com/office/drawing/2014/main" id="{0EAFDCB1-E6EE-9326-EBED-F181959F1F91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2192000" cy="6867525"/>
            <a:chOff x="-2854" y="-44412"/>
            <a:chExt cx="12192036" cy="68679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4E3F3B-712C-5961-59AC-C35A14DC280F}"/>
                </a:ext>
              </a:extLst>
            </p:cNvPr>
            <p:cNvSpPr/>
            <p:nvPr/>
          </p:nvSpPr>
          <p:spPr>
            <a:xfrm>
              <a:off x="321" y="-44412"/>
              <a:ext cx="1882781" cy="685846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  <p:pic>
          <p:nvPicPr>
            <p:cNvPr id="14439" name="Image 8">
              <a:extLst>
                <a:ext uri="{FF2B5EF4-FFF2-40B4-BE49-F238E27FC236}">
                  <a16:creationId xmlns:a16="http://schemas.microsoft.com/office/drawing/2014/main" id="{F8892FE1-9CBF-BE53-8B3D-7B3DFB682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54" y="-44412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40" name="Image 16">
              <a:extLst>
                <a:ext uri="{FF2B5EF4-FFF2-40B4-BE49-F238E27FC236}">
                  <a16:creationId xmlns:a16="http://schemas.microsoft.com/office/drawing/2014/main" id="{1D6DF987-CC0D-C894-D540-41892643E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02153"/>
              <a:ext cx="1882800" cy="516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929E7D-139D-AF7E-DC96-EDD2B30A095A}"/>
                </a:ext>
              </a:extLst>
            </p:cNvPr>
            <p:cNvSpPr/>
            <p:nvPr/>
          </p:nvSpPr>
          <p:spPr>
            <a:xfrm>
              <a:off x="1903740" y="-34886"/>
              <a:ext cx="10285442" cy="685846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FF68F75-D0EA-DF17-C721-FB20551046CB}"/>
              </a:ext>
            </a:extLst>
          </p:cNvPr>
          <p:cNvSpPr/>
          <p:nvPr/>
        </p:nvSpPr>
        <p:spPr>
          <a:xfrm>
            <a:off x="108000" y="441257"/>
            <a:ext cx="10285414" cy="55399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Méthode de travail Agile scrum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4C0077-4100-DB7B-9A06-1F7B66FAFC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79A4D6-33D5-4107-BD50-AC00D34ACA2F}" type="slidenum">
              <a:rPr lang="fr-FR"/>
              <a:pPr>
                <a:defRPr/>
              </a:pPr>
              <a:t>8</a:t>
            </a:fld>
            <a:endParaRPr lang="fr-FR" dirty="0"/>
          </a:p>
        </p:txBody>
      </p:sp>
      <p:grpSp>
        <p:nvGrpSpPr>
          <p:cNvPr id="14352" name="Groupe 7340">
            <a:extLst>
              <a:ext uri="{FF2B5EF4-FFF2-40B4-BE49-F238E27FC236}">
                <a16:creationId xmlns:a16="http://schemas.microsoft.com/office/drawing/2014/main" id="{94A7C77C-9FB3-3F62-9648-1D01883448AB}"/>
              </a:ext>
            </a:extLst>
          </p:cNvPr>
          <p:cNvGrpSpPr>
            <a:grpSpLocks/>
          </p:cNvGrpSpPr>
          <p:nvPr/>
        </p:nvGrpSpPr>
        <p:grpSpPr bwMode="auto">
          <a:xfrm rot="780000">
            <a:off x="6160764" y="971550"/>
            <a:ext cx="3826626" cy="4456156"/>
            <a:chOff x="4859999" y="1763664"/>
            <a:chExt cx="3826816" cy="4456223"/>
          </a:xfrm>
        </p:grpSpPr>
        <p:pic>
          <p:nvPicPr>
            <p:cNvPr id="14427" name="Image 7282">
              <a:extLst>
                <a:ext uri="{FF2B5EF4-FFF2-40B4-BE49-F238E27FC236}">
                  <a16:creationId xmlns:a16="http://schemas.microsoft.com/office/drawing/2014/main" id="{EB455D63-691E-8AED-C02C-4938A0783C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096967">
              <a:off x="4859999" y="1763664"/>
              <a:ext cx="3826816" cy="4456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94" name="Arc plein 7293">
              <a:extLst>
                <a:ext uri="{FF2B5EF4-FFF2-40B4-BE49-F238E27FC236}">
                  <a16:creationId xmlns:a16="http://schemas.microsoft.com/office/drawing/2014/main" id="{A80357B1-0E58-143E-2465-2DD08B7CB75F}"/>
                </a:ext>
              </a:extLst>
            </p:cNvPr>
            <p:cNvSpPr/>
            <p:nvPr/>
          </p:nvSpPr>
          <p:spPr>
            <a:xfrm rot="4857691">
              <a:off x="6072453" y="3417804"/>
              <a:ext cx="2424149" cy="1941609"/>
            </a:xfrm>
            <a:prstGeom prst="blockArc">
              <a:avLst>
                <a:gd name="adj1" fmla="val 11648200"/>
                <a:gd name="adj2" fmla="val 17563618"/>
                <a:gd name="adj3" fmla="val 8756"/>
              </a:avLst>
            </a:prstGeom>
            <a:solidFill>
              <a:srgbClr val="389EDB"/>
            </a:solidFill>
            <a:ln>
              <a:solidFill>
                <a:srgbClr val="389E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295" name="Arc plein 7294">
              <a:extLst>
                <a:ext uri="{FF2B5EF4-FFF2-40B4-BE49-F238E27FC236}">
                  <a16:creationId xmlns:a16="http://schemas.microsoft.com/office/drawing/2014/main" id="{5213DC17-9085-7A72-D20F-1C921DB75257}"/>
                </a:ext>
              </a:extLst>
            </p:cNvPr>
            <p:cNvSpPr/>
            <p:nvPr/>
          </p:nvSpPr>
          <p:spPr>
            <a:xfrm rot="18160595">
              <a:off x="4889795" y="3525310"/>
              <a:ext cx="1843115" cy="1103368"/>
            </a:xfrm>
            <a:prstGeom prst="blockArc">
              <a:avLst>
                <a:gd name="adj1" fmla="val 12948981"/>
                <a:gd name="adj2" fmla="val 18058039"/>
                <a:gd name="adj3" fmla="val 18895"/>
              </a:avLst>
            </a:prstGeom>
            <a:solidFill>
              <a:srgbClr val="389EDB"/>
            </a:solidFill>
            <a:ln>
              <a:solidFill>
                <a:srgbClr val="389E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296" name="Arc plein 7295">
              <a:extLst>
                <a:ext uri="{FF2B5EF4-FFF2-40B4-BE49-F238E27FC236}">
                  <a16:creationId xmlns:a16="http://schemas.microsoft.com/office/drawing/2014/main" id="{29ADDB16-1D70-D2AF-BBA5-69961F2DA730}"/>
                </a:ext>
              </a:extLst>
            </p:cNvPr>
            <p:cNvSpPr/>
            <p:nvPr/>
          </p:nvSpPr>
          <p:spPr>
            <a:xfrm rot="15235146">
              <a:off x="4810833" y="4525185"/>
              <a:ext cx="1990755" cy="1098605"/>
            </a:xfrm>
            <a:prstGeom prst="blockArc">
              <a:avLst>
                <a:gd name="adj1" fmla="val 12948981"/>
                <a:gd name="adj2" fmla="val 19123107"/>
                <a:gd name="adj3" fmla="val 22394"/>
              </a:avLst>
            </a:prstGeom>
            <a:solidFill>
              <a:srgbClr val="389EDB"/>
            </a:solidFill>
            <a:ln>
              <a:solidFill>
                <a:srgbClr val="389E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298" name="ZoneTexte 7297">
              <a:extLst>
                <a:ext uri="{FF2B5EF4-FFF2-40B4-BE49-F238E27FC236}">
                  <a16:creationId xmlns:a16="http://schemas.microsoft.com/office/drawing/2014/main" id="{B8D9A7E3-C9A1-927B-AF8F-ABA6F166ABC0}"/>
                </a:ext>
              </a:extLst>
            </p:cNvPr>
            <p:cNvSpPr txBox="1"/>
            <p:nvPr/>
          </p:nvSpPr>
          <p:spPr>
            <a:xfrm rot="18120000">
              <a:off x="7380770" y="5084820"/>
              <a:ext cx="1231919" cy="3381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Develop</a:t>
              </a:r>
            </a:p>
          </p:txBody>
        </p:sp>
        <p:sp>
          <p:nvSpPr>
            <p:cNvPr id="7299" name="ZoneTexte 7298">
              <a:extLst>
                <a:ext uri="{FF2B5EF4-FFF2-40B4-BE49-F238E27FC236}">
                  <a16:creationId xmlns:a16="http://schemas.microsoft.com/office/drawing/2014/main" id="{7C281E14-A7AD-0EA6-33D9-A939C334D39A}"/>
                </a:ext>
              </a:extLst>
            </p:cNvPr>
            <p:cNvSpPr txBox="1"/>
            <p:nvPr/>
          </p:nvSpPr>
          <p:spPr>
            <a:xfrm rot="2555137">
              <a:off x="7082913" y="3250602"/>
              <a:ext cx="1231961" cy="3397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Test</a:t>
              </a:r>
            </a:p>
          </p:txBody>
        </p:sp>
        <p:sp>
          <p:nvSpPr>
            <p:cNvPr id="7300" name="ZoneTexte 7299">
              <a:extLst>
                <a:ext uri="{FF2B5EF4-FFF2-40B4-BE49-F238E27FC236}">
                  <a16:creationId xmlns:a16="http://schemas.microsoft.com/office/drawing/2014/main" id="{8E537AE2-973B-7D9B-791C-828175AB3572}"/>
                </a:ext>
              </a:extLst>
            </p:cNvPr>
            <p:cNvSpPr txBox="1"/>
            <p:nvPr/>
          </p:nvSpPr>
          <p:spPr>
            <a:xfrm rot="17820000">
              <a:off x="4849916" y="3675501"/>
              <a:ext cx="1233507" cy="4635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52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Review</a:t>
              </a:r>
            </a:p>
            <a:p>
              <a:pPr algn="ctr" eaLnBrk="1" fontAlgn="auto" hangingPunct="1">
                <a:lnSpc>
                  <a:spcPct val="52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Deploy</a:t>
              </a:r>
            </a:p>
          </p:txBody>
        </p:sp>
        <p:sp>
          <p:nvSpPr>
            <p:cNvPr id="7301" name="ZoneTexte 7300">
              <a:extLst>
                <a:ext uri="{FF2B5EF4-FFF2-40B4-BE49-F238E27FC236}">
                  <a16:creationId xmlns:a16="http://schemas.microsoft.com/office/drawing/2014/main" id="{6B2D00B9-7255-DD73-D915-B41FA8A40B23}"/>
                </a:ext>
              </a:extLst>
            </p:cNvPr>
            <p:cNvSpPr txBox="1"/>
            <p:nvPr/>
          </p:nvSpPr>
          <p:spPr>
            <a:xfrm rot="14580000">
              <a:off x="4860594" y="5076013"/>
              <a:ext cx="1231919" cy="33815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Retrospect</a:t>
              </a:r>
            </a:p>
          </p:txBody>
        </p:sp>
        <p:sp>
          <p:nvSpPr>
            <p:cNvPr id="7333" name="ZoneTexte 7332">
              <a:extLst>
                <a:ext uri="{FF2B5EF4-FFF2-40B4-BE49-F238E27FC236}">
                  <a16:creationId xmlns:a16="http://schemas.microsoft.com/office/drawing/2014/main" id="{DB428A12-F2C1-580D-84C8-03CF37225370}"/>
                </a:ext>
              </a:extLst>
            </p:cNvPr>
            <p:cNvSpPr txBox="1"/>
            <p:nvPr/>
          </p:nvSpPr>
          <p:spPr>
            <a:xfrm rot="20820000">
              <a:off x="5713558" y="4056205"/>
              <a:ext cx="1938433" cy="6461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3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SPRINT</a:t>
              </a:r>
            </a:p>
          </p:txBody>
        </p:sp>
        <p:sp>
          <p:nvSpPr>
            <p:cNvPr id="7334" name="ZoneTexte 7333">
              <a:extLst>
                <a:ext uri="{FF2B5EF4-FFF2-40B4-BE49-F238E27FC236}">
                  <a16:creationId xmlns:a16="http://schemas.microsoft.com/office/drawing/2014/main" id="{0FFEC350-F71A-28CE-6CF9-8D74BB8C750A}"/>
                </a:ext>
              </a:extLst>
            </p:cNvPr>
            <p:cNvSpPr txBox="1"/>
            <p:nvPr/>
          </p:nvSpPr>
          <p:spPr>
            <a:xfrm rot="20820000">
              <a:off x="5744192" y="3769554"/>
              <a:ext cx="1703473" cy="36830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2 à 4 semaines</a:t>
              </a:r>
            </a:p>
          </p:txBody>
        </p:sp>
        <p:sp>
          <p:nvSpPr>
            <p:cNvPr id="7335" name="ZoneTexte 7334">
              <a:extLst>
                <a:ext uri="{FF2B5EF4-FFF2-40B4-BE49-F238E27FC236}">
                  <a16:creationId xmlns:a16="http://schemas.microsoft.com/office/drawing/2014/main" id="{347A37AC-BF0C-B29A-E960-927A23745A1E}"/>
                </a:ext>
              </a:extLst>
            </p:cNvPr>
            <p:cNvSpPr txBox="1"/>
            <p:nvPr/>
          </p:nvSpPr>
          <p:spPr>
            <a:xfrm rot="20820000">
              <a:off x="6352892" y="2122477"/>
              <a:ext cx="1539951" cy="58420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Meeting quotidien</a:t>
              </a:r>
            </a:p>
          </p:txBody>
        </p:sp>
      </p:grpSp>
      <p:grpSp>
        <p:nvGrpSpPr>
          <p:cNvPr id="14353" name="Groupe 7418">
            <a:extLst>
              <a:ext uri="{FF2B5EF4-FFF2-40B4-BE49-F238E27FC236}">
                <a16:creationId xmlns:a16="http://schemas.microsoft.com/office/drawing/2014/main" id="{6EBFD848-470D-7986-AB2B-DF6D2C78C9D3}"/>
              </a:ext>
            </a:extLst>
          </p:cNvPr>
          <p:cNvGrpSpPr>
            <a:grpSpLocks/>
          </p:cNvGrpSpPr>
          <p:nvPr/>
        </p:nvGrpSpPr>
        <p:grpSpPr bwMode="auto">
          <a:xfrm>
            <a:off x="8712151" y="5020773"/>
            <a:ext cx="2231889" cy="420677"/>
            <a:chOff x="8140226" y="5066688"/>
            <a:chExt cx="2232000" cy="420683"/>
          </a:xfrm>
        </p:grpSpPr>
        <p:pic>
          <p:nvPicPr>
            <p:cNvPr id="14425" name="Image 7342">
              <a:extLst>
                <a:ext uri="{FF2B5EF4-FFF2-40B4-BE49-F238E27FC236}">
                  <a16:creationId xmlns:a16="http://schemas.microsoft.com/office/drawing/2014/main" id="{796A7D6C-2856-8F0C-715D-C4118E364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226" y="5066688"/>
              <a:ext cx="932818" cy="42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49" name="Flèche : pentagone 7348">
              <a:extLst>
                <a:ext uri="{FF2B5EF4-FFF2-40B4-BE49-F238E27FC236}">
                  <a16:creationId xmlns:a16="http://schemas.microsoft.com/office/drawing/2014/main" id="{E952A57B-B36E-B395-CD56-A215FE0BB014}"/>
                </a:ext>
              </a:extLst>
            </p:cNvPr>
            <p:cNvSpPr>
              <a:spLocks/>
            </p:cNvSpPr>
            <p:nvPr/>
          </p:nvSpPr>
          <p:spPr>
            <a:xfrm>
              <a:off x="8716567" y="5071940"/>
              <a:ext cx="1655844" cy="406406"/>
            </a:xfrm>
            <a:prstGeom prst="homePlate">
              <a:avLst>
                <a:gd name="adj" fmla="val 17787"/>
              </a:avLst>
            </a:prstGeom>
            <a:gradFill>
              <a:gsLst>
                <a:gs pos="0">
                  <a:srgbClr val="3FCAE0"/>
                </a:gs>
                <a:gs pos="65000">
                  <a:srgbClr val="389ED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</p:grpSp>
      <p:grpSp>
        <p:nvGrpSpPr>
          <p:cNvPr id="14354" name="Groupe 7385">
            <a:extLst>
              <a:ext uri="{FF2B5EF4-FFF2-40B4-BE49-F238E27FC236}">
                <a16:creationId xmlns:a16="http://schemas.microsoft.com/office/drawing/2014/main" id="{C019FA2F-93D9-F910-E731-174B406605A6}"/>
              </a:ext>
            </a:extLst>
          </p:cNvPr>
          <p:cNvGrpSpPr>
            <a:grpSpLocks/>
          </p:cNvGrpSpPr>
          <p:nvPr/>
        </p:nvGrpSpPr>
        <p:grpSpPr bwMode="auto">
          <a:xfrm>
            <a:off x="9547351" y="3007929"/>
            <a:ext cx="1162868" cy="1044195"/>
            <a:chOff x="1902091" y="1565766"/>
            <a:chExt cx="1162926" cy="1044211"/>
          </a:xfrm>
        </p:grpSpPr>
        <p:pic>
          <p:nvPicPr>
            <p:cNvPr id="14423" name="Image 7386">
              <a:extLst>
                <a:ext uri="{FF2B5EF4-FFF2-40B4-BE49-F238E27FC236}">
                  <a16:creationId xmlns:a16="http://schemas.microsoft.com/office/drawing/2014/main" id="{4A08CE13-423E-B5D5-D9C1-A8DEC9CC8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0923" y="1565766"/>
              <a:ext cx="425262" cy="54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88" name="ZoneTexte 7387">
              <a:extLst>
                <a:ext uri="{FF2B5EF4-FFF2-40B4-BE49-F238E27FC236}">
                  <a16:creationId xmlns:a16="http://schemas.microsoft.com/office/drawing/2014/main" id="{54C7FB18-44D4-45F0-7ADE-42428693B919}"/>
                </a:ext>
              </a:extLst>
            </p:cNvPr>
            <p:cNvSpPr txBox="1"/>
            <p:nvPr/>
          </p:nvSpPr>
          <p:spPr>
            <a:xfrm>
              <a:off x="1901965" y="2120195"/>
              <a:ext cx="1163696" cy="4905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Scrum master</a:t>
              </a:r>
              <a:endParaRPr lang="fr-FR" sz="16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4355" name="Groupe 7391">
            <a:extLst>
              <a:ext uri="{FF2B5EF4-FFF2-40B4-BE49-F238E27FC236}">
                <a16:creationId xmlns:a16="http://schemas.microsoft.com/office/drawing/2014/main" id="{BABB68E3-DC44-C85D-E53B-00CDFC4E0030}"/>
              </a:ext>
            </a:extLst>
          </p:cNvPr>
          <p:cNvGrpSpPr>
            <a:grpSpLocks/>
          </p:cNvGrpSpPr>
          <p:nvPr/>
        </p:nvGrpSpPr>
        <p:grpSpPr bwMode="auto">
          <a:xfrm>
            <a:off x="7327674" y="3846856"/>
            <a:ext cx="1162868" cy="983227"/>
            <a:chOff x="5625786" y="2531537"/>
            <a:chExt cx="1162926" cy="983242"/>
          </a:xfrm>
        </p:grpSpPr>
        <p:pic>
          <p:nvPicPr>
            <p:cNvPr id="14421" name="Image 7392">
              <a:extLst>
                <a:ext uri="{FF2B5EF4-FFF2-40B4-BE49-F238E27FC236}">
                  <a16:creationId xmlns:a16="http://schemas.microsoft.com/office/drawing/2014/main" id="{854822F6-9D62-09AE-2D38-452EA2653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0022" y="2531537"/>
              <a:ext cx="1023699" cy="670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94" name="ZoneTexte 7393">
              <a:extLst>
                <a:ext uri="{FF2B5EF4-FFF2-40B4-BE49-F238E27FC236}">
                  <a16:creationId xmlns:a16="http://schemas.microsoft.com/office/drawing/2014/main" id="{1DC007C8-B334-5370-26FF-5A50F66FE5EB}"/>
                </a:ext>
              </a:extLst>
            </p:cNvPr>
            <p:cNvSpPr txBox="1"/>
            <p:nvPr/>
          </p:nvSpPr>
          <p:spPr>
            <a:xfrm>
              <a:off x="5626012" y="3220180"/>
              <a:ext cx="1162108" cy="2952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Equipe</a:t>
              </a:r>
              <a:endParaRPr lang="fr-FR" sz="16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4356" name="Groupe 7480">
            <a:extLst>
              <a:ext uri="{FF2B5EF4-FFF2-40B4-BE49-F238E27FC236}">
                <a16:creationId xmlns:a16="http://schemas.microsoft.com/office/drawing/2014/main" id="{5B5B8B2F-62A3-2EAF-9281-A9E03FFA7286}"/>
              </a:ext>
            </a:extLst>
          </p:cNvPr>
          <p:cNvGrpSpPr>
            <a:grpSpLocks/>
          </p:cNvGrpSpPr>
          <p:nvPr/>
        </p:nvGrpSpPr>
        <p:grpSpPr bwMode="auto">
          <a:xfrm>
            <a:off x="11346977" y="4903723"/>
            <a:ext cx="641826" cy="644150"/>
            <a:chOff x="2421742" y="1485120"/>
            <a:chExt cx="641858" cy="644160"/>
          </a:xfrm>
        </p:grpSpPr>
        <p:grpSp>
          <p:nvGrpSpPr>
            <p:cNvPr id="14409" name="Groupe 7481">
              <a:extLst>
                <a:ext uri="{FF2B5EF4-FFF2-40B4-BE49-F238E27FC236}">
                  <a16:creationId xmlns:a16="http://schemas.microsoft.com/office/drawing/2014/main" id="{5F7C5A67-CC39-8D37-D0CF-D4E2B24ECC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1742" y="1485120"/>
              <a:ext cx="641858" cy="181680"/>
              <a:chOff x="2421742" y="1485120"/>
              <a:chExt cx="641858" cy="181680"/>
            </a:xfrm>
          </p:grpSpPr>
          <p:sp>
            <p:nvSpPr>
              <p:cNvPr id="7491" name="Rectangle 7490">
                <a:extLst>
                  <a:ext uri="{FF2B5EF4-FFF2-40B4-BE49-F238E27FC236}">
                    <a16:creationId xmlns:a16="http://schemas.microsoft.com/office/drawing/2014/main" id="{12D73501-0BA7-2A5F-079F-AEB72075B48B}"/>
                  </a:ext>
                </a:extLst>
              </p:cNvPr>
              <p:cNvSpPr/>
              <p:nvPr/>
            </p:nvSpPr>
            <p:spPr>
              <a:xfrm>
                <a:off x="2422215" y="1485185"/>
                <a:ext cx="179397" cy="19209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b="1" dirty="0">
                    <a:solidFill>
                      <a:srgbClr val="002060"/>
                    </a:solidFill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</a:t>
                </a:r>
                <a:endParaRPr lang="fr-FR" sz="1400" dirty="0"/>
              </a:p>
            </p:txBody>
          </p:sp>
          <p:sp>
            <p:nvSpPr>
              <p:cNvPr id="7492" name="Rectangle 7491">
                <a:extLst>
                  <a:ext uri="{FF2B5EF4-FFF2-40B4-BE49-F238E27FC236}">
                    <a16:creationId xmlns:a16="http://schemas.microsoft.com/office/drawing/2014/main" id="{3B261A88-49D2-865D-E182-88FCD5045F86}"/>
                  </a:ext>
                </a:extLst>
              </p:cNvPr>
              <p:cNvSpPr/>
              <p:nvPr/>
            </p:nvSpPr>
            <p:spPr>
              <a:xfrm>
                <a:off x="2654002" y="1486772"/>
                <a:ext cx="179397" cy="1920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b="1" dirty="0">
                    <a:solidFill>
                      <a:srgbClr val="002060"/>
                    </a:solidFill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</a:t>
                </a:r>
                <a:endParaRPr lang="fr-FR" sz="1400" dirty="0"/>
              </a:p>
            </p:txBody>
          </p:sp>
          <p:sp>
            <p:nvSpPr>
              <p:cNvPr id="7493" name="Rectangle 7492">
                <a:extLst>
                  <a:ext uri="{FF2B5EF4-FFF2-40B4-BE49-F238E27FC236}">
                    <a16:creationId xmlns:a16="http://schemas.microsoft.com/office/drawing/2014/main" id="{DD1EEF5B-1228-8166-55DD-361A273081E4}"/>
                  </a:ext>
                </a:extLst>
              </p:cNvPr>
              <p:cNvSpPr/>
              <p:nvPr/>
            </p:nvSpPr>
            <p:spPr>
              <a:xfrm>
                <a:off x="2884201" y="1486772"/>
                <a:ext cx="179396" cy="1920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b="1" dirty="0">
                    <a:solidFill>
                      <a:srgbClr val="002060"/>
                    </a:solidFill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</a:t>
                </a:r>
                <a:endParaRPr lang="fr-FR" sz="1400" dirty="0"/>
              </a:p>
            </p:txBody>
          </p:sp>
        </p:grpSp>
        <p:grpSp>
          <p:nvGrpSpPr>
            <p:cNvPr id="14410" name="Groupe 7482">
              <a:extLst>
                <a:ext uri="{FF2B5EF4-FFF2-40B4-BE49-F238E27FC236}">
                  <a16:creationId xmlns:a16="http://schemas.microsoft.com/office/drawing/2014/main" id="{3F68768A-E3B2-8FE5-DD26-310F0D1177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1742" y="1717200"/>
              <a:ext cx="641858" cy="181680"/>
              <a:chOff x="2421742" y="1485120"/>
              <a:chExt cx="641858" cy="181680"/>
            </a:xfrm>
          </p:grpSpPr>
          <p:sp>
            <p:nvSpPr>
              <p:cNvPr id="7488" name="Rectangle 7487">
                <a:extLst>
                  <a:ext uri="{FF2B5EF4-FFF2-40B4-BE49-F238E27FC236}">
                    <a16:creationId xmlns:a16="http://schemas.microsoft.com/office/drawing/2014/main" id="{FEA6DFF3-CCD0-6B55-86AD-4BE14495F6FF}"/>
                  </a:ext>
                </a:extLst>
              </p:cNvPr>
              <p:cNvSpPr/>
              <p:nvPr/>
            </p:nvSpPr>
            <p:spPr>
              <a:xfrm>
                <a:off x="2422215" y="1484884"/>
                <a:ext cx="179397" cy="1809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b="1" dirty="0">
                    <a:solidFill>
                      <a:srgbClr val="002060"/>
                    </a:solidFill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</a:t>
                </a:r>
                <a:endParaRPr lang="fr-FR" sz="1400" dirty="0"/>
              </a:p>
            </p:txBody>
          </p:sp>
          <p:sp>
            <p:nvSpPr>
              <p:cNvPr id="7489" name="Rectangle 7488">
                <a:extLst>
                  <a:ext uri="{FF2B5EF4-FFF2-40B4-BE49-F238E27FC236}">
                    <a16:creationId xmlns:a16="http://schemas.microsoft.com/office/drawing/2014/main" id="{5A6C7628-5EFC-8A05-8D6D-41D391261522}"/>
                  </a:ext>
                </a:extLst>
              </p:cNvPr>
              <p:cNvSpPr/>
              <p:nvPr/>
            </p:nvSpPr>
            <p:spPr>
              <a:xfrm>
                <a:off x="2654002" y="1486471"/>
                <a:ext cx="179397" cy="1809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b="1" dirty="0">
                    <a:solidFill>
                      <a:srgbClr val="002060"/>
                    </a:solidFill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</a:t>
                </a:r>
                <a:endParaRPr lang="fr-FR" sz="1400" dirty="0"/>
              </a:p>
            </p:txBody>
          </p:sp>
          <p:sp>
            <p:nvSpPr>
              <p:cNvPr id="7490" name="Rectangle 7489">
                <a:extLst>
                  <a:ext uri="{FF2B5EF4-FFF2-40B4-BE49-F238E27FC236}">
                    <a16:creationId xmlns:a16="http://schemas.microsoft.com/office/drawing/2014/main" id="{70C32339-BD55-C408-74C4-05CDF143ADD5}"/>
                  </a:ext>
                </a:extLst>
              </p:cNvPr>
              <p:cNvSpPr/>
              <p:nvPr/>
            </p:nvSpPr>
            <p:spPr>
              <a:xfrm>
                <a:off x="2884201" y="1486471"/>
                <a:ext cx="179396" cy="1809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b="1" dirty="0">
                    <a:solidFill>
                      <a:srgbClr val="002060"/>
                    </a:solidFill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</a:t>
                </a:r>
                <a:endParaRPr lang="fr-FR" sz="1400" dirty="0"/>
              </a:p>
            </p:txBody>
          </p:sp>
        </p:grpSp>
        <p:grpSp>
          <p:nvGrpSpPr>
            <p:cNvPr id="14411" name="Groupe 7483">
              <a:extLst>
                <a:ext uri="{FF2B5EF4-FFF2-40B4-BE49-F238E27FC236}">
                  <a16:creationId xmlns:a16="http://schemas.microsoft.com/office/drawing/2014/main" id="{D064CD6B-5573-AAF7-8E59-D411FA253F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1742" y="1947600"/>
              <a:ext cx="641858" cy="181680"/>
              <a:chOff x="2421742" y="1485120"/>
              <a:chExt cx="641858" cy="181680"/>
            </a:xfrm>
          </p:grpSpPr>
          <p:sp>
            <p:nvSpPr>
              <p:cNvPr id="7485" name="Rectangle 7484">
                <a:extLst>
                  <a:ext uri="{FF2B5EF4-FFF2-40B4-BE49-F238E27FC236}">
                    <a16:creationId xmlns:a16="http://schemas.microsoft.com/office/drawing/2014/main" id="{D26F33A2-3162-C726-D662-7D7583EBD124}"/>
                  </a:ext>
                </a:extLst>
              </p:cNvPr>
              <p:cNvSpPr/>
              <p:nvPr/>
            </p:nvSpPr>
            <p:spPr>
              <a:xfrm>
                <a:off x="2422215" y="1484674"/>
                <a:ext cx="179397" cy="1809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b="1" dirty="0">
                    <a:solidFill>
                      <a:srgbClr val="002060"/>
                    </a:solidFill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</a:t>
                </a:r>
                <a:endParaRPr lang="fr-FR" sz="1400" dirty="0"/>
              </a:p>
            </p:txBody>
          </p:sp>
          <p:sp>
            <p:nvSpPr>
              <p:cNvPr id="7486" name="Rectangle 7485">
                <a:extLst>
                  <a:ext uri="{FF2B5EF4-FFF2-40B4-BE49-F238E27FC236}">
                    <a16:creationId xmlns:a16="http://schemas.microsoft.com/office/drawing/2014/main" id="{4F060BB0-4C69-AB98-0B39-005E45ACB100}"/>
                  </a:ext>
                </a:extLst>
              </p:cNvPr>
              <p:cNvSpPr/>
              <p:nvPr/>
            </p:nvSpPr>
            <p:spPr>
              <a:xfrm>
                <a:off x="2654002" y="1486262"/>
                <a:ext cx="179397" cy="1809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b="1" dirty="0">
                    <a:solidFill>
                      <a:srgbClr val="002060"/>
                    </a:solidFill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</a:t>
                </a:r>
                <a:endParaRPr lang="fr-FR" sz="1400" dirty="0"/>
              </a:p>
            </p:txBody>
          </p:sp>
          <p:sp>
            <p:nvSpPr>
              <p:cNvPr id="7487" name="Rectangle 7486">
                <a:extLst>
                  <a:ext uri="{FF2B5EF4-FFF2-40B4-BE49-F238E27FC236}">
                    <a16:creationId xmlns:a16="http://schemas.microsoft.com/office/drawing/2014/main" id="{49F631FC-AFA5-851C-254F-840BE45B3D95}"/>
                  </a:ext>
                </a:extLst>
              </p:cNvPr>
              <p:cNvSpPr/>
              <p:nvPr/>
            </p:nvSpPr>
            <p:spPr>
              <a:xfrm>
                <a:off x="2884201" y="1486262"/>
                <a:ext cx="179396" cy="1809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400" b="1" dirty="0">
                    <a:solidFill>
                      <a:srgbClr val="002060"/>
                    </a:solidFill>
                    <a:ea typeface="Open Sans" panose="020B0606030504020204" pitchFamily="34" charset="0"/>
                    <a:cs typeface="Open Sans" panose="020B0606030504020204" pitchFamily="34" charset="0"/>
                    <a:sym typeface="Wingdings" panose="05000000000000000000" pitchFamily="2" charset="2"/>
                  </a:rPr>
                  <a:t></a:t>
                </a:r>
                <a:endParaRPr lang="fr-FR" sz="1400" dirty="0"/>
              </a:p>
            </p:txBody>
          </p:sp>
        </p:grpSp>
      </p:grpSp>
      <p:sp>
        <p:nvSpPr>
          <p:cNvPr id="7502" name="ZoneTexte 7501">
            <a:extLst>
              <a:ext uri="{FF2B5EF4-FFF2-40B4-BE49-F238E27FC236}">
                <a16:creationId xmlns:a16="http://schemas.microsoft.com/office/drawing/2014/main" id="{BA4F4194-63F0-8728-A91B-1D25EBEAE415}"/>
              </a:ext>
            </a:extLst>
          </p:cNvPr>
          <p:cNvSpPr txBox="1"/>
          <p:nvPr/>
        </p:nvSpPr>
        <p:spPr bwMode="auto">
          <a:xfrm>
            <a:off x="11082338" y="5594350"/>
            <a:ext cx="1163637" cy="4905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002060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Completedproduct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14358" name="Groupe 7416">
            <a:extLst>
              <a:ext uri="{FF2B5EF4-FFF2-40B4-BE49-F238E27FC236}">
                <a16:creationId xmlns:a16="http://schemas.microsoft.com/office/drawing/2014/main" id="{76FFC73F-8381-9E5E-2D20-8529CADABF5E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4995862"/>
            <a:ext cx="5795962" cy="512939"/>
            <a:chOff x="1715003" y="5125301"/>
            <a:chExt cx="5796250" cy="512947"/>
          </a:xfrm>
        </p:grpSpPr>
        <p:sp>
          <p:nvSpPr>
            <p:cNvPr id="7281" name="Flèche : pentagone 7280">
              <a:extLst>
                <a:ext uri="{FF2B5EF4-FFF2-40B4-BE49-F238E27FC236}">
                  <a16:creationId xmlns:a16="http://schemas.microsoft.com/office/drawing/2014/main" id="{9B2CA0E8-274D-7943-61D8-CC9635624EA5}"/>
                </a:ext>
              </a:extLst>
            </p:cNvPr>
            <p:cNvSpPr/>
            <p:nvPr/>
          </p:nvSpPr>
          <p:spPr>
            <a:xfrm>
              <a:off x="1715003" y="5155464"/>
              <a:ext cx="5796250" cy="411169"/>
            </a:xfrm>
            <a:prstGeom prst="homePlate">
              <a:avLst>
                <a:gd name="adj" fmla="val 17787"/>
              </a:avLst>
            </a:prstGeom>
            <a:gradFill>
              <a:gsLst>
                <a:gs pos="0">
                  <a:srgbClr val="389EDB"/>
                </a:gs>
                <a:gs pos="100000">
                  <a:srgbClr val="389ED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286" name="ZoneTexte 7285">
              <a:extLst>
                <a:ext uri="{FF2B5EF4-FFF2-40B4-BE49-F238E27FC236}">
                  <a16:creationId xmlns:a16="http://schemas.microsoft.com/office/drawing/2014/main" id="{F9228B4B-5C14-E2A1-D276-C8AEC2F96672}"/>
                </a:ext>
              </a:extLst>
            </p:cNvPr>
            <p:cNvSpPr txBox="1"/>
            <p:nvPr/>
          </p:nvSpPr>
          <p:spPr>
            <a:xfrm>
              <a:off x="3145045" y="5125301"/>
              <a:ext cx="1222436" cy="51277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Collecte des besoins</a:t>
              </a:r>
              <a:endParaRPr lang="fr-FR" sz="16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7290" name="ZoneTexte 7289">
              <a:extLst>
                <a:ext uri="{FF2B5EF4-FFF2-40B4-BE49-F238E27FC236}">
                  <a16:creationId xmlns:a16="http://schemas.microsoft.com/office/drawing/2014/main" id="{DC798BE3-5E05-D626-44F6-9CB49EFEB684}"/>
                </a:ext>
              </a:extLst>
            </p:cNvPr>
            <p:cNvSpPr txBox="1"/>
            <p:nvPr/>
          </p:nvSpPr>
          <p:spPr>
            <a:xfrm>
              <a:off x="1909469" y="5125477"/>
              <a:ext cx="1155757" cy="51277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Cadrage projet</a:t>
              </a:r>
              <a:endParaRPr lang="fr-FR" sz="16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7291" name="ZoneTexte 7290">
              <a:extLst>
                <a:ext uri="{FF2B5EF4-FFF2-40B4-BE49-F238E27FC236}">
                  <a16:creationId xmlns:a16="http://schemas.microsoft.com/office/drawing/2014/main" id="{EDDF0C89-31E5-AAB8-E7A6-1B3325D54156}"/>
                </a:ext>
              </a:extLst>
            </p:cNvPr>
            <p:cNvSpPr txBox="1"/>
            <p:nvPr/>
          </p:nvSpPr>
          <p:spPr>
            <a:xfrm>
              <a:off x="4571834" y="5125301"/>
              <a:ext cx="1538364" cy="51277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Rédaction des fonctionnalités</a:t>
              </a:r>
              <a:endParaRPr lang="fr-FR" sz="16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7292" name="ZoneTexte 7291">
              <a:extLst>
                <a:ext uri="{FF2B5EF4-FFF2-40B4-BE49-F238E27FC236}">
                  <a16:creationId xmlns:a16="http://schemas.microsoft.com/office/drawing/2014/main" id="{2298B6D6-B4CC-5EA8-DC45-9148C2DF3A00}"/>
                </a:ext>
              </a:extLst>
            </p:cNvPr>
            <p:cNvSpPr txBox="1"/>
            <p:nvPr/>
          </p:nvSpPr>
          <p:spPr>
            <a:xfrm>
              <a:off x="6312631" y="5191978"/>
              <a:ext cx="1017638" cy="3381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Planning</a:t>
              </a:r>
            </a:p>
          </p:txBody>
        </p:sp>
      </p:grpSp>
      <p:grpSp>
        <p:nvGrpSpPr>
          <p:cNvPr id="14365" name="Groupe 7382">
            <a:extLst>
              <a:ext uri="{FF2B5EF4-FFF2-40B4-BE49-F238E27FC236}">
                <a16:creationId xmlns:a16="http://schemas.microsoft.com/office/drawing/2014/main" id="{3A0AB8C9-1B34-5EA8-A234-E151E2992129}"/>
              </a:ext>
            </a:extLst>
          </p:cNvPr>
          <p:cNvGrpSpPr>
            <a:grpSpLocks/>
          </p:cNvGrpSpPr>
          <p:nvPr/>
        </p:nvGrpSpPr>
        <p:grpSpPr bwMode="auto">
          <a:xfrm>
            <a:off x="3412800" y="5619752"/>
            <a:ext cx="1162868" cy="1047748"/>
            <a:chOff x="1902091" y="1565766"/>
            <a:chExt cx="1162926" cy="1047764"/>
          </a:xfrm>
        </p:grpSpPr>
        <p:pic>
          <p:nvPicPr>
            <p:cNvPr id="14402" name="Image 7378">
              <a:extLst>
                <a:ext uri="{FF2B5EF4-FFF2-40B4-BE49-F238E27FC236}">
                  <a16:creationId xmlns:a16="http://schemas.microsoft.com/office/drawing/2014/main" id="{917C8A11-D735-FD4E-E052-05F245506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0923" y="1565766"/>
              <a:ext cx="425262" cy="54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82" name="ZoneTexte 7381">
              <a:extLst>
                <a:ext uri="{FF2B5EF4-FFF2-40B4-BE49-F238E27FC236}">
                  <a16:creationId xmlns:a16="http://schemas.microsoft.com/office/drawing/2014/main" id="{0E6D5036-9B93-51FC-F6D7-3F01C39A9380}"/>
                </a:ext>
              </a:extLst>
            </p:cNvPr>
            <p:cNvSpPr txBox="1"/>
            <p:nvPr/>
          </p:nvSpPr>
          <p:spPr>
            <a:xfrm>
              <a:off x="1901623" y="2122986"/>
              <a:ext cx="1163695" cy="4905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002060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Product owner</a:t>
              </a:r>
              <a:endParaRPr lang="fr-FR" sz="16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8006161E-B0AD-C063-AD62-90974B49CDB3}"/>
              </a:ext>
            </a:extLst>
          </p:cNvPr>
          <p:cNvGrpSpPr/>
          <p:nvPr/>
        </p:nvGrpSpPr>
        <p:grpSpPr>
          <a:xfrm>
            <a:off x="4607943" y="5631535"/>
            <a:ext cx="1918830" cy="1035965"/>
            <a:chOff x="4607943" y="5631535"/>
            <a:chExt cx="1918830" cy="1035965"/>
          </a:xfrm>
        </p:grpSpPr>
        <p:grpSp>
          <p:nvGrpSpPr>
            <p:cNvPr id="14366" name="Groupe 7506">
              <a:extLst>
                <a:ext uri="{FF2B5EF4-FFF2-40B4-BE49-F238E27FC236}">
                  <a16:creationId xmlns:a16="http://schemas.microsoft.com/office/drawing/2014/main" id="{2C142B40-4BBD-D370-5EE8-FD952DF6A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7943" y="5636356"/>
              <a:ext cx="1162868" cy="1031144"/>
              <a:chOff x="4896000" y="5652000"/>
              <a:chExt cx="1162926" cy="1031160"/>
            </a:xfrm>
          </p:grpSpPr>
          <p:sp>
            <p:nvSpPr>
              <p:cNvPr id="7451" name="ZoneTexte 7450">
                <a:extLst>
                  <a:ext uri="{FF2B5EF4-FFF2-40B4-BE49-F238E27FC236}">
                    <a16:creationId xmlns:a16="http://schemas.microsoft.com/office/drawing/2014/main" id="{445AA19E-FB4F-CD75-EE60-089F924474DB}"/>
                  </a:ext>
                </a:extLst>
              </p:cNvPr>
              <p:cNvSpPr txBox="1"/>
              <p:nvPr/>
            </p:nvSpPr>
            <p:spPr>
              <a:xfrm>
                <a:off x="4896114" y="6191027"/>
                <a:ext cx="1174809" cy="49213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fr-FR" sz="1600" b="1" dirty="0">
                    <a:solidFill>
                      <a:srgbClr val="002060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Product backlog</a:t>
                </a:r>
                <a:endParaRPr lang="fr-FR" sz="1600" dirty="0">
                  <a:solidFill>
                    <a:schemeClr val="accent1">
                      <a:lumMod val="50000"/>
                    </a:schemeClr>
                  </a:solidFill>
                  <a:latin typeface="+mn-lt"/>
                </a:endParaRPr>
              </a:p>
            </p:txBody>
          </p:sp>
          <p:grpSp>
            <p:nvGrpSpPr>
              <p:cNvPr id="14389" name="Groupe 7479">
                <a:extLst>
                  <a:ext uri="{FF2B5EF4-FFF2-40B4-BE49-F238E27FC236}">
                    <a16:creationId xmlns:a16="http://schemas.microsoft.com/office/drawing/2014/main" id="{1BB1C33E-A874-FCB7-A4D2-7F6B1B65441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220000" y="5652000"/>
                <a:ext cx="502200" cy="504000"/>
                <a:chOff x="2421742" y="1485120"/>
                <a:chExt cx="641858" cy="644160"/>
              </a:xfrm>
            </p:grpSpPr>
            <p:grpSp>
              <p:nvGrpSpPr>
                <p:cNvPr id="14390" name="Groupe 7462">
                  <a:extLst>
                    <a:ext uri="{FF2B5EF4-FFF2-40B4-BE49-F238E27FC236}">
                      <a16:creationId xmlns:a16="http://schemas.microsoft.com/office/drawing/2014/main" id="{49A75B43-EDC7-CF3C-C4E1-5B2839FE2D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21742" y="1485120"/>
                  <a:ext cx="641858" cy="181680"/>
                  <a:chOff x="2421742" y="1485120"/>
                  <a:chExt cx="641858" cy="181680"/>
                </a:xfrm>
              </p:grpSpPr>
              <p:sp>
                <p:nvSpPr>
                  <p:cNvPr id="7457" name="Rectangle 7456">
                    <a:extLst>
                      <a:ext uri="{FF2B5EF4-FFF2-40B4-BE49-F238E27FC236}">
                        <a16:creationId xmlns:a16="http://schemas.microsoft.com/office/drawing/2014/main" id="{443F244E-4F37-73A0-90AE-F4C02222AC13}"/>
                      </a:ext>
                    </a:extLst>
                  </p:cNvPr>
                  <p:cNvSpPr/>
                  <p:nvPr/>
                </p:nvSpPr>
                <p:spPr>
                  <a:xfrm>
                    <a:off x="2421716" y="1484186"/>
                    <a:ext cx="180587" cy="180582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461" name="Rectangle 7460">
                    <a:extLst>
                      <a:ext uri="{FF2B5EF4-FFF2-40B4-BE49-F238E27FC236}">
                        <a16:creationId xmlns:a16="http://schemas.microsoft.com/office/drawing/2014/main" id="{2EA10C88-BFE6-4DBB-5054-64F6C693763B}"/>
                      </a:ext>
                    </a:extLst>
                  </p:cNvPr>
                  <p:cNvSpPr/>
                  <p:nvPr/>
                </p:nvSpPr>
                <p:spPr>
                  <a:xfrm>
                    <a:off x="2653031" y="1486215"/>
                    <a:ext cx="180587" cy="18058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462" name="Rectangle 7461">
                    <a:extLst>
                      <a:ext uri="{FF2B5EF4-FFF2-40B4-BE49-F238E27FC236}">
                        <a16:creationId xmlns:a16="http://schemas.microsoft.com/office/drawing/2014/main" id="{79C1F6B4-2456-5BD5-76F2-7FA4A8FC74D2}"/>
                      </a:ext>
                    </a:extLst>
                  </p:cNvPr>
                  <p:cNvSpPr/>
                  <p:nvPr/>
                </p:nvSpPr>
                <p:spPr>
                  <a:xfrm>
                    <a:off x="2884345" y="1486215"/>
                    <a:ext cx="194791" cy="18058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</p:grpSp>
            <p:grpSp>
              <p:nvGrpSpPr>
                <p:cNvPr id="14391" name="Groupe 7471">
                  <a:extLst>
                    <a:ext uri="{FF2B5EF4-FFF2-40B4-BE49-F238E27FC236}">
                      <a16:creationId xmlns:a16="http://schemas.microsoft.com/office/drawing/2014/main" id="{E95C73F7-B90A-4600-0E01-1024D4698F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21742" y="1717200"/>
                  <a:ext cx="641858" cy="181680"/>
                  <a:chOff x="2421742" y="1485120"/>
                  <a:chExt cx="641858" cy="181680"/>
                </a:xfrm>
              </p:grpSpPr>
              <p:sp>
                <p:nvSpPr>
                  <p:cNvPr id="7473" name="Rectangle 7472">
                    <a:extLst>
                      <a:ext uri="{FF2B5EF4-FFF2-40B4-BE49-F238E27FC236}">
                        <a16:creationId xmlns:a16="http://schemas.microsoft.com/office/drawing/2014/main" id="{84819C76-4CD8-ABE3-6CAA-C3918CFBE81A}"/>
                      </a:ext>
                    </a:extLst>
                  </p:cNvPr>
                  <p:cNvSpPr/>
                  <p:nvPr/>
                </p:nvSpPr>
                <p:spPr>
                  <a:xfrm>
                    <a:off x="2421716" y="1485442"/>
                    <a:ext cx="180587" cy="178552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474" name="Rectangle 7473">
                    <a:extLst>
                      <a:ext uri="{FF2B5EF4-FFF2-40B4-BE49-F238E27FC236}">
                        <a16:creationId xmlns:a16="http://schemas.microsoft.com/office/drawing/2014/main" id="{34E3E4DA-9871-C53E-F28E-D500AA29BCA6}"/>
                      </a:ext>
                    </a:extLst>
                  </p:cNvPr>
                  <p:cNvSpPr/>
                  <p:nvPr/>
                </p:nvSpPr>
                <p:spPr>
                  <a:xfrm>
                    <a:off x="2653031" y="1487470"/>
                    <a:ext cx="180587" cy="178552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475" name="Rectangle 7474">
                    <a:extLst>
                      <a:ext uri="{FF2B5EF4-FFF2-40B4-BE49-F238E27FC236}">
                        <a16:creationId xmlns:a16="http://schemas.microsoft.com/office/drawing/2014/main" id="{926DAC02-EFC1-02A7-6B33-81C563E27351}"/>
                      </a:ext>
                    </a:extLst>
                  </p:cNvPr>
                  <p:cNvSpPr/>
                  <p:nvPr/>
                </p:nvSpPr>
                <p:spPr>
                  <a:xfrm>
                    <a:off x="2884345" y="1487470"/>
                    <a:ext cx="194791" cy="178552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</p:grpSp>
            <p:grpSp>
              <p:nvGrpSpPr>
                <p:cNvPr id="14392" name="Groupe 7475">
                  <a:extLst>
                    <a:ext uri="{FF2B5EF4-FFF2-40B4-BE49-F238E27FC236}">
                      <a16:creationId xmlns:a16="http://schemas.microsoft.com/office/drawing/2014/main" id="{A3405BA7-F554-09F1-3C4A-63136FCDFF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21742" y="1947600"/>
                  <a:ext cx="641858" cy="181680"/>
                  <a:chOff x="2421742" y="1485120"/>
                  <a:chExt cx="641858" cy="181680"/>
                </a:xfrm>
              </p:grpSpPr>
              <p:sp>
                <p:nvSpPr>
                  <p:cNvPr id="7477" name="Rectangle 7476">
                    <a:extLst>
                      <a:ext uri="{FF2B5EF4-FFF2-40B4-BE49-F238E27FC236}">
                        <a16:creationId xmlns:a16="http://schemas.microsoft.com/office/drawing/2014/main" id="{DF5A77F0-80C1-86A4-1BF6-3ED108EBF5A0}"/>
                      </a:ext>
                    </a:extLst>
                  </p:cNvPr>
                  <p:cNvSpPr/>
                  <p:nvPr/>
                </p:nvSpPr>
                <p:spPr>
                  <a:xfrm>
                    <a:off x="2421716" y="1484320"/>
                    <a:ext cx="180587" cy="180582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478" name="Rectangle 7477">
                    <a:extLst>
                      <a:ext uri="{FF2B5EF4-FFF2-40B4-BE49-F238E27FC236}">
                        <a16:creationId xmlns:a16="http://schemas.microsoft.com/office/drawing/2014/main" id="{70565DC1-FA2B-4E38-F7BC-2A28F21BBA67}"/>
                      </a:ext>
                    </a:extLst>
                  </p:cNvPr>
                  <p:cNvSpPr/>
                  <p:nvPr/>
                </p:nvSpPr>
                <p:spPr>
                  <a:xfrm>
                    <a:off x="2653031" y="1486350"/>
                    <a:ext cx="180587" cy="18058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7479" name="Rectangle 7478">
                    <a:extLst>
                      <a:ext uri="{FF2B5EF4-FFF2-40B4-BE49-F238E27FC236}">
                        <a16:creationId xmlns:a16="http://schemas.microsoft.com/office/drawing/2014/main" id="{99A79785-AA07-F672-53A2-F6CD78A576ED}"/>
                      </a:ext>
                    </a:extLst>
                  </p:cNvPr>
                  <p:cNvSpPr/>
                  <p:nvPr/>
                </p:nvSpPr>
                <p:spPr>
                  <a:xfrm>
                    <a:off x="2884345" y="1486350"/>
                    <a:ext cx="194791" cy="18058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</p:grpSp>
          </p:grpSp>
        </p:grpSp>
        <p:grpSp>
          <p:nvGrpSpPr>
            <p:cNvPr id="14367" name="Groupe 7505">
              <a:extLst>
                <a:ext uri="{FF2B5EF4-FFF2-40B4-BE49-F238E27FC236}">
                  <a16:creationId xmlns:a16="http://schemas.microsoft.com/office/drawing/2014/main" id="{D028884D-11C9-3E2B-C413-7B1462BAAE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3905" y="5631535"/>
              <a:ext cx="1162868" cy="1035965"/>
              <a:chOff x="5652000" y="5647179"/>
              <a:chExt cx="1162926" cy="1035981"/>
            </a:xfrm>
          </p:grpSpPr>
          <p:grpSp>
            <p:nvGrpSpPr>
              <p:cNvPr id="14368" name="Groupe 7504">
                <a:extLst>
                  <a:ext uri="{FF2B5EF4-FFF2-40B4-BE49-F238E27FC236}">
                    <a16:creationId xmlns:a16="http://schemas.microsoft.com/office/drawing/2014/main" id="{8E598B72-7080-4C57-AAC7-739B2B9287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976000" y="5647179"/>
                <a:ext cx="434754" cy="504000"/>
                <a:chOff x="5976000" y="5647179"/>
                <a:chExt cx="438913" cy="508821"/>
              </a:xfrm>
            </p:grpSpPr>
            <p:grpSp>
              <p:nvGrpSpPr>
                <p:cNvPr id="14370" name="Groupe 7401">
                  <a:extLst>
                    <a:ext uri="{FF2B5EF4-FFF2-40B4-BE49-F238E27FC236}">
                      <a16:creationId xmlns:a16="http://schemas.microsoft.com/office/drawing/2014/main" id="{DB4122A3-B77F-E495-4511-7965A9DF816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76000" y="5647179"/>
                  <a:ext cx="186913" cy="180000"/>
                  <a:chOff x="3057525" y="2344192"/>
                  <a:chExt cx="266700" cy="241541"/>
                </a:xfrm>
              </p:grpSpPr>
              <p:sp>
                <p:nvSpPr>
                  <p:cNvPr id="7395" name="Rectangle 7394">
                    <a:extLst>
                      <a:ext uri="{FF2B5EF4-FFF2-40B4-BE49-F238E27FC236}">
                        <a16:creationId xmlns:a16="http://schemas.microsoft.com/office/drawing/2014/main" id="{38E2F041-2D60-ADDC-DDD0-21E0CECAFCAD}"/>
                      </a:ext>
                    </a:extLst>
                  </p:cNvPr>
                  <p:cNvSpPr/>
                  <p:nvPr/>
                </p:nvSpPr>
                <p:spPr>
                  <a:xfrm>
                    <a:off x="3057047" y="2343282"/>
                    <a:ext cx="267570" cy="225819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cxnSp>
                <p:nvCxnSpPr>
                  <p:cNvPr id="7397" name="Connecteur droit 7396">
                    <a:extLst>
                      <a:ext uri="{FF2B5EF4-FFF2-40B4-BE49-F238E27FC236}">
                        <a16:creationId xmlns:a16="http://schemas.microsoft.com/office/drawing/2014/main" id="{54FB45F7-10A2-9C56-60A2-9D0DC6056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4490" y="2431458"/>
                    <a:ext cx="217258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99" name="Connecteur droit 7398">
                    <a:extLst>
                      <a:ext uri="{FF2B5EF4-FFF2-40B4-BE49-F238E27FC236}">
                        <a16:creationId xmlns:a16="http://schemas.microsoft.com/office/drawing/2014/main" id="{67A15A16-1C74-DA20-2DA4-8F015217D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4490" y="2403500"/>
                    <a:ext cx="217258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00" name="Connecteur droit 7399">
                    <a:extLst>
                      <a:ext uri="{FF2B5EF4-FFF2-40B4-BE49-F238E27FC236}">
                        <a16:creationId xmlns:a16="http://schemas.microsoft.com/office/drawing/2014/main" id="{A9F7702D-F4CA-848C-C34F-57D569F4E4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4490" y="2517485"/>
                    <a:ext cx="217258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01" name="Connecteur droit 7400">
                    <a:extLst>
                      <a:ext uri="{FF2B5EF4-FFF2-40B4-BE49-F238E27FC236}">
                        <a16:creationId xmlns:a16="http://schemas.microsoft.com/office/drawing/2014/main" id="{D3AD7267-84E5-A7AE-1F8C-7890D1E6BF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4490" y="2474471"/>
                    <a:ext cx="217258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71" name="Groupe 7402">
                  <a:extLst>
                    <a:ext uri="{FF2B5EF4-FFF2-40B4-BE49-F238E27FC236}">
                      <a16:creationId xmlns:a16="http://schemas.microsoft.com/office/drawing/2014/main" id="{2C030A8A-9329-B3F4-578E-69B1CE2420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20000" y="5814000"/>
                  <a:ext cx="186913" cy="180000"/>
                  <a:chOff x="3057525" y="2344192"/>
                  <a:chExt cx="266700" cy="241541"/>
                </a:xfrm>
              </p:grpSpPr>
              <p:sp>
                <p:nvSpPr>
                  <p:cNvPr id="7404" name="Rectangle 7403">
                    <a:extLst>
                      <a:ext uri="{FF2B5EF4-FFF2-40B4-BE49-F238E27FC236}">
                        <a16:creationId xmlns:a16="http://schemas.microsoft.com/office/drawing/2014/main" id="{0B64C4C4-1051-A30F-AE15-124B9DCB25E9}"/>
                      </a:ext>
                    </a:extLst>
                  </p:cNvPr>
                  <p:cNvSpPr/>
                  <p:nvPr/>
                </p:nvSpPr>
                <p:spPr>
                  <a:xfrm>
                    <a:off x="3057403" y="2328039"/>
                    <a:ext cx="267570" cy="2580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cxnSp>
                <p:nvCxnSpPr>
                  <p:cNvPr id="7405" name="Connecteur droit 7404">
                    <a:extLst>
                      <a:ext uri="{FF2B5EF4-FFF2-40B4-BE49-F238E27FC236}">
                        <a16:creationId xmlns:a16="http://schemas.microsoft.com/office/drawing/2014/main" id="{1521E95C-0995-F5C4-9A82-EED3FB76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4846" y="2448477"/>
                    <a:ext cx="217258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06" name="Connecteur droit 7405">
                    <a:extLst>
                      <a:ext uri="{FF2B5EF4-FFF2-40B4-BE49-F238E27FC236}">
                        <a16:creationId xmlns:a16="http://schemas.microsoft.com/office/drawing/2014/main" id="{19642625-5375-EF7A-EE38-1B7BE55BC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4846" y="2403313"/>
                    <a:ext cx="217258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07" name="Connecteur droit 7406">
                    <a:extLst>
                      <a:ext uri="{FF2B5EF4-FFF2-40B4-BE49-F238E27FC236}">
                        <a16:creationId xmlns:a16="http://schemas.microsoft.com/office/drawing/2014/main" id="{41D28464-1D14-3CBE-C2FB-925062CE51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4846" y="2534503"/>
                    <a:ext cx="217258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08" name="Connecteur droit 7407">
                    <a:extLst>
                      <a:ext uri="{FF2B5EF4-FFF2-40B4-BE49-F238E27FC236}">
                        <a16:creationId xmlns:a16="http://schemas.microsoft.com/office/drawing/2014/main" id="{2B965595-16C0-B36A-138E-6638AEC22B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4846" y="2491490"/>
                    <a:ext cx="217258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72" name="Groupe 7408">
                  <a:extLst>
                    <a:ext uri="{FF2B5EF4-FFF2-40B4-BE49-F238E27FC236}">
                      <a16:creationId xmlns:a16="http://schemas.microsoft.com/office/drawing/2014/main" id="{18F5C6A5-5475-CA4E-BC7B-AE7F18227C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28000" y="5976000"/>
                  <a:ext cx="186913" cy="180000"/>
                  <a:chOff x="3057525" y="2344192"/>
                  <a:chExt cx="266700" cy="241541"/>
                </a:xfrm>
              </p:grpSpPr>
              <p:sp>
                <p:nvSpPr>
                  <p:cNvPr id="7410" name="Rectangle 7409">
                    <a:extLst>
                      <a:ext uri="{FF2B5EF4-FFF2-40B4-BE49-F238E27FC236}">
                        <a16:creationId xmlns:a16="http://schemas.microsoft.com/office/drawing/2014/main" id="{9537CA29-526B-801D-DB27-DC2EB39F61EE}"/>
                      </a:ext>
                    </a:extLst>
                  </p:cNvPr>
                  <p:cNvSpPr/>
                  <p:nvPr/>
                </p:nvSpPr>
                <p:spPr>
                  <a:xfrm>
                    <a:off x="3056525" y="2345077"/>
                    <a:ext cx="267572" cy="240874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cxnSp>
                <p:nvCxnSpPr>
                  <p:cNvPr id="7411" name="Connecteur droit 7410">
                    <a:extLst>
                      <a:ext uri="{FF2B5EF4-FFF2-40B4-BE49-F238E27FC236}">
                        <a16:creationId xmlns:a16="http://schemas.microsoft.com/office/drawing/2014/main" id="{15824E43-6AC4-5271-780F-FCA7F69970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3968" y="2448309"/>
                    <a:ext cx="21725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12" name="Connecteur droit 7411">
                    <a:extLst>
                      <a:ext uri="{FF2B5EF4-FFF2-40B4-BE49-F238E27FC236}">
                        <a16:creationId xmlns:a16="http://schemas.microsoft.com/office/drawing/2014/main" id="{4399BEDA-3A03-D533-3C35-317DE98A0D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3968" y="2405295"/>
                    <a:ext cx="21725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13" name="Connecteur droit 7412">
                    <a:extLst>
                      <a:ext uri="{FF2B5EF4-FFF2-40B4-BE49-F238E27FC236}">
                        <a16:creationId xmlns:a16="http://schemas.microsoft.com/office/drawing/2014/main" id="{DAE38617-638D-7A2A-0E92-D02A63F4FB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3968" y="2534335"/>
                    <a:ext cx="21725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14" name="Connecteur droit 7413">
                    <a:extLst>
                      <a:ext uri="{FF2B5EF4-FFF2-40B4-BE49-F238E27FC236}">
                        <a16:creationId xmlns:a16="http://schemas.microsoft.com/office/drawing/2014/main" id="{898BE39A-A954-8776-B3AE-B8AFCAAB24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3968" y="2491322"/>
                    <a:ext cx="21725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04" name="ZoneTexte 7503">
                <a:extLst>
                  <a:ext uri="{FF2B5EF4-FFF2-40B4-BE49-F238E27FC236}">
                    <a16:creationId xmlns:a16="http://schemas.microsoft.com/office/drawing/2014/main" id="{6ADD4F60-2FA9-154D-2A3C-1C3788B0CBB8}"/>
                  </a:ext>
                </a:extLst>
              </p:cNvPr>
              <p:cNvSpPr txBox="1"/>
              <p:nvPr/>
            </p:nvSpPr>
            <p:spPr>
              <a:xfrm>
                <a:off x="5651802" y="6191027"/>
                <a:ext cx="1163695" cy="49213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600"/>
                  </a:spcBef>
                  <a:spcAft>
                    <a:spcPts val="0"/>
                  </a:spcAft>
                  <a:defRPr/>
                </a:pPr>
                <a:r>
                  <a:rPr lang="fr-FR" sz="1600" b="1" dirty="0">
                    <a:solidFill>
                      <a:srgbClr val="002060"/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Sprint backlog</a:t>
                </a:r>
                <a:endParaRPr lang="fr-FR" sz="1600" dirty="0">
                  <a:solidFill>
                    <a:schemeClr val="accent1">
                      <a:lumMod val="50000"/>
                    </a:schemeClr>
                  </a:solidFill>
                  <a:latin typeface="+mn-lt"/>
                </a:endParaRPr>
              </a:p>
            </p:txBody>
          </p:sp>
        </p:grpSp>
      </p:grpSp>
      <p:grpSp>
        <p:nvGrpSpPr>
          <p:cNvPr id="14360" name="Groupe 7533">
            <a:extLst>
              <a:ext uri="{FF2B5EF4-FFF2-40B4-BE49-F238E27FC236}">
                <a16:creationId xmlns:a16="http://schemas.microsoft.com/office/drawing/2014/main" id="{44FBA213-27DE-92C5-40D7-D1BAF48329BF}"/>
              </a:ext>
            </a:extLst>
          </p:cNvPr>
          <p:cNvGrpSpPr>
            <a:grpSpLocks/>
          </p:cNvGrpSpPr>
          <p:nvPr/>
        </p:nvGrpSpPr>
        <p:grpSpPr bwMode="auto">
          <a:xfrm>
            <a:off x="5839693" y="4168216"/>
            <a:ext cx="243239" cy="274660"/>
            <a:chOff x="2937962" y="2706136"/>
            <a:chExt cx="243251" cy="274664"/>
          </a:xfrm>
        </p:grpSpPr>
        <p:sp>
          <p:nvSpPr>
            <p:cNvPr id="7529" name="Rectangle 7528">
              <a:extLst>
                <a:ext uri="{FF2B5EF4-FFF2-40B4-BE49-F238E27FC236}">
                  <a16:creationId xmlns:a16="http://schemas.microsoft.com/office/drawing/2014/main" id="{5CF1E0FC-4846-2C4E-EFC9-7D9F8B86EE4B}"/>
                </a:ext>
              </a:extLst>
            </p:cNvPr>
            <p:cNvSpPr/>
            <p:nvPr/>
          </p:nvSpPr>
          <p:spPr>
            <a:xfrm>
              <a:off x="3002185" y="2706695"/>
              <a:ext cx="179396" cy="1873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1400" dirty="0"/>
            </a:p>
          </p:txBody>
        </p:sp>
        <p:sp>
          <p:nvSpPr>
            <p:cNvPr id="7528" name="Rectangle 7527">
              <a:extLst>
                <a:ext uri="{FF2B5EF4-FFF2-40B4-BE49-F238E27FC236}">
                  <a16:creationId xmlns:a16="http://schemas.microsoft.com/office/drawing/2014/main" id="{EFA119F0-EFEC-264B-B1A0-F43859434FC4}"/>
                </a:ext>
              </a:extLst>
            </p:cNvPr>
            <p:cNvSpPr/>
            <p:nvPr/>
          </p:nvSpPr>
          <p:spPr>
            <a:xfrm>
              <a:off x="2972021" y="2743209"/>
              <a:ext cx="179397" cy="180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1400" dirty="0"/>
            </a:p>
          </p:txBody>
        </p:sp>
        <p:sp>
          <p:nvSpPr>
            <p:cNvPr id="7531" name="Rectangle 7530">
              <a:extLst>
                <a:ext uri="{FF2B5EF4-FFF2-40B4-BE49-F238E27FC236}">
                  <a16:creationId xmlns:a16="http://schemas.microsoft.com/office/drawing/2014/main" id="{B9C0F45C-13E3-017E-A72E-86EB360C2C79}"/>
                </a:ext>
              </a:extLst>
            </p:cNvPr>
            <p:cNvSpPr/>
            <p:nvPr/>
          </p:nvSpPr>
          <p:spPr>
            <a:xfrm>
              <a:off x="2938682" y="2794009"/>
              <a:ext cx="179396" cy="1873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1400" b="1" dirty="0">
                  <a:solidFill>
                    <a:srgbClr val="002060"/>
                  </a:solidFill>
                  <a:ea typeface="Open Sans" panose="020B0606030504020204" pitchFamily="34" charset="0"/>
                  <a:cs typeface="Open Sans" panose="020B0606030504020204" pitchFamily="34" charset="0"/>
                  <a:sym typeface="Wingdings" panose="05000000000000000000" pitchFamily="2" charset="2"/>
                </a:rPr>
                <a:t></a:t>
              </a:r>
              <a:endParaRPr lang="fr-FR" sz="1400" dirty="0"/>
            </a:p>
          </p:txBody>
        </p:sp>
      </p:grpSp>
      <p:pic>
        <p:nvPicPr>
          <p:cNvPr id="14361" name="Image 7535">
            <a:extLst>
              <a:ext uri="{FF2B5EF4-FFF2-40B4-BE49-F238E27FC236}">
                <a16:creationId xmlns:a16="http://schemas.microsoft.com/office/drawing/2014/main" id="{8C4626D0-9300-410F-1BD8-451A177F2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0000">
            <a:off x="10548046" y="5007770"/>
            <a:ext cx="758562" cy="5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BD56E4C-B9F3-1F06-EBB5-3EF9797E31C1}"/>
              </a:ext>
            </a:extLst>
          </p:cNvPr>
          <p:cNvSpPr txBox="1"/>
          <p:nvPr/>
        </p:nvSpPr>
        <p:spPr bwMode="auto">
          <a:xfrm>
            <a:off x="2693988" y="3282950"/>
            <a:ext cx="202723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Tableau du Kanban</a:t>
            </a:r>
          </a:p>
        </p:txBody>
      </p:sp>
      <p:pic>
        <p:nvPicPr>
          <p:cNvPr id="14343" name="Image 24">
            <a:extLst>
              <a:ext uri="{FF2B5EF4-FFF2-40B4-BE49-F238E27FC236}">
                <a16:creationId xmlns:a16="http://schemas.microsoft.com/office/drawing/2014/main" id="{E5627AFA-25AA-94D8-77D8-34F86F05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314450"/>
            <a:ext cx="39243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Image 15">
            <a:extLst>
              <a:ext uri="{FF2B5EF4-FFF2-40B4-BE49-F238E27FC236}">
                <a16:creationId xmlns:a16="http://schemas.microsoft.com/office/drawing/2014/main" id="{258F1C3E-3381-BAF6-0606-D3EDF718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581150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Image 17">
            <a:extLst>
              <a:ext uri="{FF2B5EF4-FFF2-40B4-BE49-F238E27FC236}">
                <a16:creationId xmlns:a16="http://schemas.microsoft.com/office/drawing/2014/main" id="{6AFAA964-D6A9-D58C-BEB9-6A150313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990725"/>
            <a:ext cx="331787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Image 23">
            <a:extLst>
              <a:ext uri="{FF2B5EF4-FFF2-40B4-BE49-F238E27FC236}">
                <a16:creationId xmlns:a16="http://schemas.microsoft.com/office/drawing/2014/main" id="{045C36A8-A36A-5818-B101-F663B42B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2411413"/>
            <a:ext cx="33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Image 21">
            <a:extLst>
              <a:ext uri="{FF2B5EF4-FFF2-40B4-BE49-F238E27FC236}">
                <a16:creationId xmlns:a16="http://schemas.microsoft.com/office/drawing/2014/main" id="{BCAC18A2-F395-66C8-29B5-36773AC0F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2843213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Image 25">
            <a:extLst>
              <a:ext uri="{FF2B5EF4-FFF2-40B4-BE49-F238E27FC236}">
                <a16:creationId xmlns:a16="http://schemas.microsoft.com/office/drawing/2014/main" id="{5CEAF0A0-DF61-9298-CF53-6EDC96C0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63" y="1581150"/>
            <a:ext cx="3397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Image 26">
            <a:extLst>
              <a:ext uri="{FF2B5EF4-FFF2-40B4-BE49-F238E27FC236}">
                <a16:creationId xmlns:a16="http://schemas.microsoft.com/office/drawing/2014/main" id="{F7DEC6E6-756C-293C-774E-E1F0D5B2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843213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Image 27">
            <a:extLst>
              <a:ext uri="{FF2B5EF4-FFF2-40B4-BE49-F238E27FC236}">
                <a16:creationId xmlns:a16="http://schemas.microsoft.com/office/drawing/2014/main" id="{D3B1B06B-D932-76C1-B373-7E2A3687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5" y="2420938"/>
            <a:ext cx="328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Image 28">
            <a:extLst>
              <a:ext uri="{FF2B5EF4-FFF2-40B4-BE49-F238E27FC236}">
                <a16:creationId xmlns:a16="http://schemas.microsoft.com/office/drawing/2014/main" id="{E42CD536-2590-DC24-D147-8253CC66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990725"/>
            <a:ext cx="33178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e 1">
            <a:extLst>
              <a:ext uri="{FF2B5EF4-FFF2-40B4-BE49-F238E27FC236}">
                <a16:creationId xmlns:a16="http://schemas.microsoft.com/office/drawing/2014/main" id="{7C29F322-AE5A-9741-0F37-580BB335DBC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6799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06E0C-BD3E-A143-B611-D5519C2E2716}"/>
                </a:ext>
              </a:extLst>
            </p:cNvPr>
            <p:cNvSpPr/>
            <p:nvPr/>
          </p:nvSpPr>
          <p:spPr>
            <a:xfrm>
              <a:off x="0" y="0"/>
              <a:ext cx="12196799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0000"/>
                </a:lnSpc>
                <a:defRPr/>
              </a:pPr>
              <a:endParaRPr lang="fr-FR" dirty="0"/>
            </a:p>
          </p:txBody>
        </p:sp>
        <p:pic>
          <p:nvPicPr>
            <p:cNvPr id="15390" name="Image 8">
              <a:extLst>
                <a:ext uri="{FF2B5EF4-FFF2-40B4-BE49-F238E27FC236}">
                  <a16:creationId xmlns:a16="http://schemas.microsoft.com/office/drawing/2014/main" id="{1F13E974-4CAB-7207-FC95-B9EFC8693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82800" cy="132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1CF06D8-F79B-7250-26E1-E9459A9D3C34}"/>
              </a:ext>
            </a:extLst>
          </p:cNvPr>
          <p:cNvSpPr/>
          <p:nvPr/>
        </p:nvSpPr>
        <p:spPr>
          <a:xfrm>
            <a:off x="4950607" y="384475"/>
            <a:ext cx="2793650" cy="55399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b="1" dirty="0">
                <a:ln/>
                <a:solidFill>
                  <a:schemeClr val="bg2">
                    <a:lumMod val="50000"/>
                  </a:schemeClr>
                </a:solidFill>
                <a:latin typeface="+mn-lt"/>
              </a:rPr>
              <a:t>Etapes du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945F4FD-425A-6425-F38D-7317BF9263B4}"/>
              </a:ext>
            </a:extLst>
          </p:cNvPr>
          <p:cNvSpPr txBox="1"/>
          <p:nvPr/>
        </p:nvSpPr>
        <p:spPr>
          <a:xfrm>
            <a:off x="2036763" y="1214438"/>
            <a:ext cx="10288587" cy="850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  <a:defRPr/>
            </a:pPr>
            <a:r>
              <a:rPr lang="fr-FR" sz="2300" b="1" dirty="0"/>
              <a:t>Objectifs, gains attendus. Collecte des besoins. Analyse du marché, clients ciblés </a:t>
            </a:r>
            <a:r>
              <a:rPr lang="fr-FR" sz="2300" b="1" i="1" dirty="0">
                <a:solidFill>
                  <a:schemeClr val="accent1">
                    <a:lumMod val="75000"/>
                  </a:schemeClr>
                </a:solidFill>
              </a:rPr>
              <a:t>Livrable : cahier des charges</a:t>
            </a:r>
            <a:endParaRPr lang="fr-FR" sz="23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483A92-F6D2-819D-C767-7F6D0C1C1B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5053-E335-40D8-9657-D58FEB396DE9}" type="slidenum">
              <a:rPr lang="fr-FR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15366" name="ZoneTexte 21">
            <a:extLst>
              <a:ext uri="{FF2B5EF4-FFF2-40B4-BE49-F238E27FC236}">
                <a16:creationId xmlns:a16="http://schemas.microsoft.com/office/drawing/2014/main" id="{BEEFFE92-7296-F533-9C4E-06F725299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2228850"/>
            <a:ext cx="101187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fr-FR" altLang="fr-FR" sz="2300" b="1"/>
              <a:t>Analyse des risques, règlementation RGPD</a:t>
            </a:r>
            <a:endParaRPr lang="fr-FR" altLang="fr-FR" sz="2300"/>
          </a:p>
        </p:txBody>
      </p:sp>
      <p:grpSp>
        <p:nvGrpSpPr>
          <p:cNvPr id="15367" name="Groupe 30">
            <a:extLst>
              <a:ext uri="{FF2B5EF4-FFF2-40B4-BE49-F238E27FC236}">
                <a16:creationId xmlns:a16="http://schemas.microsoft.com/office/drawing/2014/main" id="{9ECAEC74-F10B-D4DC-E30D-D6267A98F819}"/>
              </a:ext>
            </a:extLst>
          </p:cNvPr>
          <p:cNvGrpSpPr>
            <a:grpSpLocks/>
          </p:cNvGrpSpPr>
          <p:nvPr/>
        </p:nvGrpSpPr>
        <p:grpSpPr bwMode="auto">
          <a:xfrm>
            <a:off x="0" y="1300163"/>
            <a:ext cx="1882775" cy="5518150"/>
            <a:chOff x="-14960" y="1300640"/>
            <a:chExt cx="1882933" cy="5517334"/>
          </a:xfrm>
        </p:grpSpPr>
        <p:sp>
          <p:nvSpPr>
            <p:cNvPr id="5" name="Flèche : pentagone 4">
              <a:extLst>
                <a:ext uri="{FF2B5EF4-FFF2-40B4-BE49-F238E27FC236}">
                  <a16:creationId xmlns:a16="http://schemas.microsoft.com/office/drawing/2014/main" id="{5018EC77-D52F-7FC0-4760-7A03DED305B6}"/>
                </a:ext>
              </a:extLst>
            </p:cNvPr>
            <p:cNvSpPr/>
            <p:nvPr/>
          </p:nvSpPr>
          <p:spPr>
            <a:xfrm rot="5400000">
              <a:off x="403502" y="886941"/>
              <a:ext cx="1044421" cy="1871819"/>
            </a:xfrm>
            <a:prstGeom prst="homePlate">
              <a:avLst>
                <a:gd name="adj" fmla="val 30143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/>
            </a:p>
          </p:txBody>
        </p:sp>
        <p:sp>
          <p:nvSpPr>
            <p:cNvPr id="6" name="Flèche : chevron 5">
              <a:extLst>
                <a:ext uri="{FF2B5EF4-FFF2-40B4-BE49-F238E27FC236}">
                  <a16:creationId xmlns:a16="http://schemas.microsoft.com/office/drawing/2014/main" id="{5C78FE68-C10C-68B7-5E7C-56AAC58B3E2B}"/>
                </a:ext>
              </a:extLst>
            </p:cNvPr>
            <p:cNvSpPr/>
            <p:nvPr/>
          </p:nvSpPr>
          <p:spPr>
            <a:xfrm rot="5400000">
              <a:off x="340805" y="1709936"/>
              <a:ext cx="1169814" cy="1881346"/>
            </a:xfrm>
            <a:prstGeom prst="chevron">
              <a:avLst>
                <a:gd name="adj" fmla="val 26674"/>
              </a:avLst>
            </a:prstGeom>
            <a:solidFill>
              <a:srgbClr val="3CDCB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Flèche : chevron 13">
              <a:extLst>
                <a:ext uri="{FF2B5EF4-FFF2-40B4-BE49-F238E27FC236}">
                  <a16:creationId xmlns:a16="http://schemas.microsoft.com/office/drawing/2014/main" id="{FCB50F2C-F288-69BE-7A9E-C6D0774BA193}"/>
                </a:ext>
              </a:extLst>
            </p:cNvPr>
            <p:cNvSpPr/>
            <p:nvPr/>
          </p:nvSpPr>
          <p:spPr>
            <a:xfrm rot="5400000">
              <a:off x="340805" y="2606741"/>
              <a:ext cx="1169815" cy="1881346"/>
            </a:xfrm>
            <a:prstGeom prst="chevron">
              <a:avLst>
                <a:gd name="adj" fmla="val 26674"/>
              </a:avLst>
            </a:prstGeom>
            <a:solidFill>
              <a:srgbClr val="A9E6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Flèche : chevron 14">
              <a:extLst>
                <a:ext uri="{FF2B5EF4-FFF2-40B4-BE49-F238E27FC236}">
                  <a16:creationId xmlns:a16="http://schemas.microsoft.com/office/drawing/2014/main" id="{08FF01A0-92E1-3CF1-74F6-A07443338763}"/>
                </a:ext>
              </a:extLst>
            </p:cNvPr>
            <p:cNvSpPr/>
            <p:nvPr/>
          </p:nvSpPr>
          <p:spPr>
            <a:xfrm rot="5400000">
              <a:off x="340805" y="3506721"/>
              <a:ext cx="1169814" cy="1881346"/>
            </a:xfrm>
            <a:prstGeom prst="chevron">
              <a:avLst>
                <a:gd name="adj" fmla="val 26674"/>
              </a:avLst>
            </a:prstGeom>
            <a:solidFill>
              <a:srgbClr val="F2E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6" name="Flèche : chevron 15">
              <a:extLst>
                <a:ext uri="{FF2B5EF4-FFF2-40B4-BE49-F238E27FC236}">
                  <a16:creationId xmlns:a16="http://schemas.microsoft.com/office/drawing/2014/main" id="{7355789F-1EF4-9CD6-55C9-566145058F4B}"/>
                </a:ext>
              </a:extLst>
            </p:cNvPr>
            <p:cNvSpPr/>
            <p:nvPr/>
          </p:nvSpPr>
          <p:spPr>
            <a:xfrm rot="5400000">
              <a:off x="341600" y="4399558"/>
              <a:ext cx="1171402" cy="1881345"/>
            </a:xfrm>
            <a:prstGeom prst="chevron">
              <a:avLst>
                <a:gd name="adj" fmla="val 26674"/>
              </a:avLst>
            </a:prstGeom>
            <a:solidFill>
              <a:srgbClr val="EBB5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7" name="Flèche : chevron 16">
              <a:extLst>
                <a:ext uri="{FF2B5EF4-FFF2-40B4-BE49-F238E27FC236}">
                  <a16:creationId xmlns:a16="http://schemas.microsoft.com/office/drawing/2014/main" id="{407966E4-5BB5-DCA9-C3AF-BDA80B684264}"/>
                </a:ext>
              </a:extLst>
            </p:cNvPr>
            <p:cNvSpPr/>
            <p:nvPr/>
          </p:nvSpPr>
          <p:spPr>
            <a:xfrm rot="5400000">
              <a:off x="342394" y="5292394"/>
              <a:ext cx="1169815" cy="1881345"/>
            </a:xfrm>
            <a:prstGeom prst="chevron">
              <a:avLst>
                <a:gd name="adj" fmla="val 26674"/>
              </a:avLst>
            </a:prstGeom>
            <a:solidFill>
              <a:srgbClr val="FA06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1B1653E-EFA8-7D4F-6EFC-0187933B2116}"/>
                </a:ext>
              </a:extLst>
            </p:cNvPr>
            <p:cNvSpPr txBox="1"/>
            <p:nvPr/>
          </p:nvSpPr>
          <p:spPr bwMode="auto">
            <a:xfrm>
              <a:off x="329557" y="1511746"/>
              <a:ext cx="1222478" cy="5650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Cadrage du projet</a:t>
              </a:r>
              <a:endParaRPr lang="fr-FR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27F04DF-571C-F752-0AB0-DF7B08162959}"/>
                </a:ext>
              </a:extLst>
            </p:cNvPr>
            <p:cNvSpPr txBox="1"/>
            <p:nvPr/>
          </p:nvSpPr>
          <p:spPr bwMode="auto">
            <a:xfrm>
              <a:off x="315268" y="2468867"/>
              <a:ext cx="1222478" cy="5650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Etude de faisabilité</a:t>
              </a:r>
              <a:endParaRPr lang="fr-FR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EA38F77-C244-0806-2709-9F093FB50CAD}"/>
                </a:ext>
              </a:extLst>
            </p:cNvPr>
            <p:cNvSpPr txBox="1"/>
            <p:nvPr/>
          </p:nvSpPr>
          <p:spPr bwMode="auto">
            <a:xfrm>
              <a:off x="270814" y="3468844"/>
              <a:ext cx="1339962" cy="3301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Conception</a:t>
              </a:r>
              <a:endParaRPr lang="fr-FR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E49F10C-6719-FD9D-420E-C21583E37272}"/>
                </a:ext>
              </a:extLst>
            </p:cNvPr>
            <p:cNvSpPr txBox="1"/>
            <p:nvPr/>
          </p:nvSpPr>
          <p:spPr bwMode="auto">
            <a:xfrm>
              <a:off x="256526" y="4248191"/>
              <a:ext cx="1339962" cy="5650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Formation de l’équipe</a:t>
              </a:r>
              <a:endParaRPr lang="fr-FR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029DE1D-0B88-CA5C-C84B-BA05DF9DA695}"/>
                </a:ext>
              </a:extLst>
            </p:cNvPr>
            <p:cNvSpPr txBox="1"/>
            <p:nvPr/>
          </p:nvSpPr>
          <p:spPr bwMode="auto">
            <a:xfrm>
              <a:off x="256526" y="6048150"/>
              <a:ext cx="1339962" cy="5650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Mise en production</a:t>
              </a:r>
              <a:endParaRPr lang="fr-FR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1603A90E-6ECC-54CE-724B-2DB14943C605}"/>
                </a:ext>
              </a:extLst>
            </p:cNvPr>
            <p:cNvSpPr txBox="1"/>
            <p:nvPr/>
          </p:nvSpPr>
          <p:spPr bwMode="auto">
            <a:xfrm>
              <a:off x="270814" y="5152932"/>
              <a:ext cx="1339962" cy="5650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bg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Réalisation du projet</a:t>
              </a:r>
              <a:endParaRPr lang="fr-FR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3EED6F5-4255-BC92-29BF-BDEADFD272C1}"/>
              </a:ext>
            </a:extLst>
          </p:cNvPr>
          <p:cNvSpPr txBox="1"/>
          <p:nvPr/>
        </p:nvSpPr>
        <p:spPr>
          <a:xfrm>
            <a:off x="2036763" y="5756275"/>
            <a:ext cx="9899650" cy="850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fr-FR" sz="2300" b="1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Documentation, formation</a:t>
            </a:r>
          </a:p>
          <a:p>
            <a:pPr>
              <a:lnSpc>
                <a:spcPct val="110000"/>
              </a:lnSpc>
              <a:defRPr/>
            </a:pPr>
            <a:r>
              <a:rPr lang="fr-FR" sz="2300" b="1" dirty="0">
                <a:latin typeface="+mn-lt"/>
              </a:rPr>
              <a:t>Lancement, communication,</a:t>
            </a:r>
            <a:r>
              <a:rPr lang="fr-FR" sz="23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fr-FR" sz="2300" b="1" dirty="0">
                <a:latin typeface="+mn-lt"/>
              </a:rPr>
              <a:t>suivi des indicateurs : </a:t>
            </a:r>
            <a:r>
              <a:rPr lang="fr-FR" sz="2300" b="1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dashboards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6106B7-F57A-D69F-E580-D1867907BB07}"/>
              </a:ext>
            </a:extLst>
          </p:cNvPr>
          <p:cNvSpPr txBox="1"/>
          <p:nvPr/>
        </p:nvSpPr>
        <p:spPr>
          <a:xfrm>
            <a:off x="2036763" y="2962275"/>
            <a:ext cx="10288587" cy="850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  <a:defRPr/>
            </a:pPr>
            <a:r>
              <a:rPr lang="fr-FR" sz="2300" b="1" dirty="0"/>
              <a:t>Définition des fonctionnalités &amp; tâches, dimensionnement technique et humain </a:t>
            </a:r>
            <a:r>
              <a:rPr lang="fr-FR" sz="2300" b="1" i="1" dirty="0">
                <a:solidFill>
                  <a:schemeClr val="accent1">
                    <a:lumMod val="75000"/>
                  </a:schemeClr>
                </a:solidFill>
              </a:rPr>
              <a:t>Livrables : backlogs, planning, budget</a:t>
            </a:r>
            <a:endParaRPr lang="fr-FR" sz="23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5370" name="ZoneTexte 28">
            <a:extLst>
              <a:ext uri="{FF2B5EF4-FFF2-40B4-BE49-F238E27FC236}">
                <a16:creationId xmlns:a16="http://schemas.microsoft.com/office/drawing/2014/main" id="{4006EE49-200D-A7A7-7F72-65DAC4349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3990975"/>
            <a:ext cx="1011872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fr-FR" altLang="fr-FR" sz="2300" b="1"/>
              <a:t>Formation, recrutement</a:t>
            </a:r>
            <a:endParaRPr lang="fr-FR" altLang="fr-FR" sz="230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3134C4E-B09B-2AF7-650A-8EF9EF699175}"/>
              </a:ext>
            </a:extLst>
          </p:cNvPr>
          <p:cNvSpPr txBox="1"/>
          <p:nvPr/>
        </p:nvSpPr>
        <p:spPr>
          <a:xfrm>
            <a:off x="2036763" y="4745038"/>
            <a:ext cx="10288587" cy="850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  <a:defRPr/>
            </a:pPr>
            <a:r>
              <a:rPr lang="fr-FR" sz="2300" b="1" dirty="0"/>
              <a:t>Développement, tests, ajustements</a:t>
            </a:r>
          </a:p>
          <a:p>
            <a:pPr>
              <a:lnSpc>
                <a:spcPct val="110000"/>
              </a:lnSpc>
              <a:spcAft>
                <a:spcPts val="0"/>
              </a:spcAft>
              <a:defRPr/>
            </a:pPr>
            <a:r>
              <a:rPr lang="fr-FR" sz="2300" b="1" i="1" dirty="0">
                <a:solidFill>
                  <a:schemeClr val="accent1">
                    <a:lumMod val="75000"/>
                  </a:schemeClr>
                </a:solidFill>
              </a:rPr>
              <a:t>Livrables : sprints, prototype, application finale </a:t>
            </a:r>
            <a:r>
              <a:rPr lang="fr-FR" sz="2300" b="1" dirty="0"/>
              <a:t>Retour d’expérience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84B1486-4F69-0BC7-0258-8FE8D896CC04}"/>
              </a:ext>
            </a:extLst>
          </p:cNvPr>
          <p:cNvCxnSpPr>
            <a:cxnSpLocks/>
          </p:cNvCxnSpPr>
          <p:nvPr/>
        </p:nvCxnSpPr>
        <p:spPr>
          <a:xfrm flipV="1">
            <a:off x="1876425" y="2087563"/>
            <a:ext cx="10279063" cy="1111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4143038-41F9-FC05-4797-A1FC89BA6EF9}"/>
              </a:ext>
            </a:extLst>
          </p:cNvPr>
          <p:cNvCxnSpPr>
            <a:cxnSpLocks/>
          </p:cNvCxnSpPr>
          <p:nvPr/>
        </p:nvCxnSpPr>
        <p:spPr>
          <a:xfrm flipV="1">
            <a:off x="1914525" y="2916238"/>
            <a:ext cx="10277475" cy="1111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F2503A2-51D3-5D0B-59DB-FCBFA16D970C}"/>
              </a:ext>
            </a:extLst>
          </p:cNvPr>
          <p:cNvCxnSpPr>
            <a:cxnSpLocks/>
          </p:cNvCxnSpPr>
          <p:nvPr/>
        </p:nvCxnSpPr>
        <p:spPr>
          <a:xfrm flipV="1">
            <a:off x="1914525" y="3876675"/>
            <a:ext cx="10277475" cy="1111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0BADA0A-24AA-33AA-DC96-2892976C350B}"/>
              </a:ext>
            </a:extLst>
          </p:cNvPr>
          <p:cNvCxnSpPr>
            <a:cxnSpLocks/>
          </p:cNvCxnSpPr>
          <p:nvPr/>
        </p:nvCxnSpPr>
        <p:spPr>
          <a:xfrm flipV="1">
            <a:off x="1893888" y="4708525"/>
            <a:ext cx="10277475" cy="1111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8AA38CA7-5AC6-1BFF-2569-89ED5FF3959A}"/>
              </a:ext>
            </a:extLst>
          </p:cNvPr>
          <p:cNvCxnSpPr>
            <a:cxnSpLocks/>
          </p:cNvCxnSpPr>
          <p:nvPr/>
        </p:nvCxnSpPr>
        <p:spPr>
          <a:xfrm flipV="1">
            <a:off x="1885950" y="5641975"/>
            <a:ext cx="10279063" cy="1111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45586</TotalTime>
  <Words>1075</Words>
  <Application>Microsoft Office PowerPoint</Application>
  <PresentationFormat>Grand écran</PresentationFormat>
  <Paragraphs>345</Paragraphs>
  <Slides>21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Sylvie</dc:creator>
  <cp:lastModifiedBy>Sylvie</cp:lastModifiedBy>
  <cp:revision>417</cp:revision>
  <dcterms:created xsi:type="dcterms:W3CDTF">2022-12-08T17:40:02Z</dcterms:created>
  <dcterms:modified xsi:type="dcterms:W3CDTF">2023-01-23T14:41:47Z</dcterms:modified>
</cp:coreProperties>
</file>